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1"/>
  </p:notesMasterIdLst>
  <p:sldIdLst>
    <p:sldId id="257" r:id="rId4"/>
    <p:sldId id="468" r:id="rId5"/>
    <p:sldId id="284" r:id="rId6"/>
    <p:sldId id="256" r:id="rId7"/>
    <p:sldId id="944" r:id="rId8"/>
    <p:sldId id="931" r:id="rId9"/>
    <p:sldId id="914" r:id="rId10"/>
    <p:sldId id="850" r:id="rId11"/>
    <p:sldId id="847" r:id="rId12"/>
    <p:sldId id="820" r:id="rId13"/>
    <p:sldId id="934" r:id="rId14"/>
    <p:sldId id="940" r:id="rId15"/>
    <p:sldId id="936" r:id="rId16"/>
    <p:sldId id="938" r:id="rId17"/>
    <p:sldId id="933" r:id="rId18"/>
    <p:sldId id="941" r:id="rId19"/>
    <p:sldId id="939" r:id="rId20"/>
    <p:sldId id="899" r:id="rId21"/>
    <p:sldId id="943" r:id="rId22"/>
    <p:sldId id="471" r:id="rId23"/>
    <p:sldId id="264" r:id="rId24"/>
    <p:sldId id="265" r:id="rId25"/>
    <p:sldId id="266" r:id="rId26"/>
    <p:sldId id="268" r:id="rId27"/>
    <p:sldId id="267" r:id="rId28"/>
    <p:sldId id="269" r:id="rId29"/>
    <p:sldId id="270" r:id="rId30"/>
    <p:sldId id="472" r:id="rId31"/>
    <p:sldId id="272" r:id="rId32"/>
    <p:sldId id="273" r:id="rId33"/>
    <p:sldId id="274" r:id="rId34"/>
    <p:sldId id="276" r:id="rId35"/>
    <p:sldId id="278" r:id="rId36"/>
    <p:sldId id="279" r:id="rId37"/>
    <p:sldId id="281" r:id="rId38"/>
    <p:sldId id="280" r:id="rId39"/>
    <p:sldId id="271"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nunen, Heidi K" initials="KHK" lastIdx="1" clrIdx="0">
    <p:extLst>
      <p:ext uri="{19B8F6BF-5375-455C-9EA6-DF929625EA0E}">
        <p15:presenceInfo xmlns:p15="http://schemas.microsoft.com/office/powerpoint/2012/main" userId="S-1-5-21-16020293-282541685-632688529-542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0000"/>
    <a:srgbClr val="7F7F7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7CFA13-70FB-9B43-A993-E918025515FF}" type="doc">
      <dgm:prSet loTypeId="urn:microsoft.com/office/officeart/2008/layout/HexagonCluster" loCatId="" qsTypeId="urn:microsoft.com/office/officeart/2005/8/quickstyle/simple3" qsCatId="simple" csTypeId="urn:microsoft.com/office/officeart/2005/8/colors/accent1_2" csCatId="accent1" phldr="1"/>
      <dgm:spPr/>
    </dgm:pt>
    <dgm:pt modelId="{D011F205-CCEB-EA40-A539-3FB539956AE2}">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400" b="1" dirty="0">
              <a:latin typeface="Avenir Next LT Pro" panose="020B0504020202020204" pitchFamily="34" charset="0"/>
            </a:rPr>
            <a:t>Worldwide Bureaucracy Indicators</a:t>
          </a:r>
        </a:p>
      </dgm:t>
    </dgm:pt>
    <dgm:pt modelId="{B90ED6C2-16A7-C94F-B2D1-D6B6A0AC9E21}" type="parTrans" cxnId="{9B2DF465-CD20-F145-8381-E3F667217E31}">
      <dgm:prSet/>
      <dgm:spPr/>
      <dgm:t>
        <a:bodyPr/>
        <a:lstStyle/>
        <a:p>
          <a:endParaRPr lang="en-US"/>
        </a:p>
      </dgm:t>
    </dgm:pt>
    <dgm:pt modelId="{CDEFC7E4-8FFE-6D48-96FF-EBE859D5528A}" type="sibTrans" cxnId="{9B2DF465-CD20-F145-8381-E3F667217E31}">
      <dgm:prSet/>
      <dgm:spPr>
        <a:blipFill rotWithShape="1">
          <a:blip xmlns:r="http://schemas.openxmlformats.org/officeDocument/2006/relationships" r:embed="rId1"/>
          <a:stretch>
            <a:fillRect/>
          </a:stretch>
        </a:blipFill>
        <a:ln>
          <a:solidFill>
            <a:schemeClr val="tx1">
              <a:lumMod val="90000"/>
              <a:lumOff val="10000"/>
            </a:schemeClr>
          </a:solidFill>
        </a:ln>
      </dgm:spPr>
      <dgm:t>
        <a:bodyPr/>
        <a:lstStyle/>
        <a:p>
          <a:endParaRPr lang="en-US"/>
        </a:p>
      </dgm:t>
    </dgm:pt>
    <dgm:pt modelId="{AA936AFD-0D34-2E45-912F-3D8FFA7DB649}">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400" b="1" dirty="0">
              <a:latin typeface="Avenir Next LT Pro" panose="020B0504020202020204" pitchFamily="34" charset="0"/>
            </a:rPr>
            <a:t>Global Survey of Public Servants</a:t>
          </a:r>
        </a:p>
      </dgm:t>
    </dgm:pt>
    <dgm:pt modelId="{D6DE8CED-D015-1041-AC29-D0B9CA7C419C}" type="parTrans" cxnId="{80493A4E-AF71-2A4F-9FC9-BBD8C9BB40A9}">
      <dgm:prSet/>
      <dgm:spPr/>
      <dgm:t>
        <a:bodyPr/>
        <a:lstStyle/>
        <a:p>
          <a:endParaRPr lang="en-US"/>
        </a:p>
      </dgm:t>
    </dgm:pt>
    <dgm:pt modelId="{4F69F3E5-9DE9-4846-BC78-FB56F7DAA23C}" type="sibTrans" cxnId="{80493A4E-AF71-2A4F-9FC9-BBD8C9BB40A9}">
      <dgm:prSet/>
      <dgm:spPr>
        <a:blipFill rotWithShape="1">
          <a:blip xmlns:r="http://schemas.openxmlformats.org/officeDocument/2006/relationships" r:embed="rId2"/>
          <a:stretch>
            <a:fillRect/>
          </a:stretch>
        </a:blipFill>
        <a:ln>
          <a:solidFill>
            <a:schemeClr val="tx1">
              <a:lumMod val="90000"/>
              <a:lumOff val="10000"/>
            </a:schemeClr>
          </a:solidFill>
        </a:ln>
      </dgm:spPr>
      <dgm:t>
        <a:bodyPr/>
        <a:lstStyle/>
        <a:p>
          <a:endParaRPr lang="en-US"/>
        </a:p>
      </dgm:t>
    </dgm:pt>
    <dgm:pt modelId="{8D4DCBB9-F526-764B-9EF1-677D1107A588}">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400" b="1" dirty="0">
              <a:latin typeface="Avenir Next LT Pro" panose="020B0504020202020204" pitchFamily="34" charset="0"/>
            </a:rPr>
            <a:t>Public employment diagnostics</a:t>
          </a:r>
        </a:p>
      </dgm:t>
    </dgm:pt>
    <dgm:pt modelId="{A71949F4-4DF5-1B48-A806-002DAEB71D6D}" type="parTrans" cxnId="{A59B1CC4-D36F-194F-82CC-D526D0865FF3}">
      <dgm:prSet/>
      <dgm:spPr/>
      <dgm:t>
        <a:bodyPr/>
        <a:lstStyle/>
        <a:p>
          <a:endParaRPr lang="en-US"/>
        </a:p>
      </dgm:t>
    </dgm:pt>
    <dgm:pt modelId="{6198D724-B063-644F-B122-F63B9210DAE7}" type="sibTrans" cxnId="{A59B1CC4-D36F-194F-82CC-D526D0865FF3}">
      <dgm:prSet/>
      <dgm:spPr>
        <a:blipFill rotWithShape="1">
          <a:blip xmlns:r="http://schemas.openxmlformats.org/officeDocument/2006/relationships" r:embed="rId3"/>
          <a:stretch>
            <a:fillRect/>
          </a:stretch>
        </a:blipFill>
        <a:ln>
          <a:solidFill>
            <a:schemeClr val="tx1">
              <a:lumMod val="90000"/>
              <a:lumOff val="10000"/>
            </a:schemeClr>
          </a:solidFill>
        </a:ln>
      </dgm:spPr>
      <dgm:t>
        <a:bodyPr/>
        <a:lstStyle/>
        <a:p>
          <a:endParaRPr lang="en-US"/>
        </a:p>
      </dgm:t>
    </dgm:pt>
    <dgm:pt modelId="{AC23706A-C06C-0243-BD12-C83720A96CFE}">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400" b="1" dirty="0">
              <a:latin typeface="Avenir Next LT Pro" panose="020B0504020202020204" pitchFamily="34" charset="0"/>
            </a:rPr>
            <a:t>Productivity assessments</a:t>
          </a:r>
        </a:p>
      </dgm:t>
    </dgm:pt>
    <dgm:pt modelId="{64FA819E-E419-0A4C-840F-CAFC81EA5FD5}" type="parTrans" cxnId="{AD2C09EF-0972-E149-A048-2E526B6E45C5}">
      <dgm:prSet/>
      <dgm:spPr/>
      <dgm:t>
        <a:bodyPr/>
        <a:lstStyle/>
        <a:p>
          <a:endParaRPr lang="en-US"/>
        </a:p>
      </dgm:t>
    </dgm:pt>
    <dgm:pt modelId="{2BECF229-D1D6-F34F-9645-68D26FDDC590}" type="sibTrans" cxnId="{AD2C09EF-0972-E149-A048-2E526B6E45C5}">
      <dgm:prSet/>
      <dgm:spPr>
        <a:blipFill rotWithShape="1">
          <a:blip xmlns:r="http://schemas.openxmlformats.org/officeDocument/2006/relationships" r:embed="rId4"/>
          <a:stretch>
            <a:fillRect/>
          </a:stretch>
        </a:blipFill>
        <a:ln>
          <a:solidFill>
            <a:schemeClr val="tx1">
              <a:lumMod val="90000"/>
              <a:lumOff val="10000"/>
            </a:schemeClr>
          </a:solidFill>
        </a:ln>
      </dgm:spPr>
      <dgm:t>
        <a:bodyPr/>
        <a:lstStyle/>
        <a:p>
          <a:endParaRPr lang="en-US"/>
        </a:p>
      </dgm:t>
    </dgm:pt>
    <dgm:pt modelId="{D824470A-3170-C74E-869C-5D1D2864D954}">
      <dgm:prSet phldrT="[Text]" custT="1">
        <dgm:style>
          <a:lnRef idx="2">
            <a:schemeClr val="accent3"/>
          </a:lnRef>
          <a:fillRef idx="1">
            <a:schemeClr val="lt1"/>
          </a:fillRef>
          <a:effectRef idx="0">
            <a:schemeClr val="accent3"/>
          </a:effectRef>
          <a:fontRef idx="minor">
            <a:schemeClr val="dk1"/>
          </a:fontRef>
        </dgm:style>
      </dgm:prSet>
      <dgm:spPr/>
      <dgm:t>
        <a:bodyPr/>
        <a:lstStyle/>
        <a:p>
          <a:r>
            <a:rPr lang="en-US" sz="1400" b="1" dirty="0">
              <a:latin typeface="Avenir Next LT Pro" panose="020B0504020202020204" pitchFamily="34" charset="0"/>
            </a:rPr>
            <a:t>Experimental evidence on reforms</a:t>
          </a:r>
        </a:p>
      </dgm:t>
    </dgm:pt>
    <dgm:pt modelId="{2FE5CA47-F772-8245-A2D6-73D1162F2B39}" type="parTrans" cxnId="{82A3FCC3-BE31-644E-86DD-8ADE91575984}">
      <dgm:prSet/>
      <dgm:spPr/>
      <dgm:t>
        <a:bodyPr/>
        <a:lstStyle/>
        <a:p>
          <a:endParaRPr lang="en-US"/>
        </a:p>
      </dgm:t>
    </dgm:pt>
    <dgm:pt modelId="{ACD8A17D-2D73-8642-854C-9BEDDBF865E0}" type="sibTrans" cxnId="{82A3FCC3-BE31-644E-86DD-8ADE91575984}">
      <dgm:prSet/>
      <dgm:spPr>
        <a:blipFill rotWithShape="1">
          <a:blip xmlns:r="http://schemas.openxmlformats.org/officeDocument/2006/relationships" r:embed="rId5"/>
          <a:stretch>
            <a:fillRect/>
          </a:stretch>
        </a:blipFill>
        <a:ln>
          <a:solidFill>
            <a:schemeClr val="tx1">
              <a:lumMod val="90000"/>
              <a:lumOff val="10000"/>
            </a:schemeClr>
          </a:solidFill>
        </a:ln>
      </dgm:spPr>
      <dgm:t>
        <a:bodyPr/>
        <a:lstStyle/>
        <a:p>
          <a:endParaRPr lang="en-US"/>
        </a:p>
      </dgm:t>
    </dgm:pt>
    <dgm:pt modelId="{7C385768-1255-7741-B57B-5C257D3D81F1}" type="pres">
      <dgm:prSet presAssocID="{117CFA13-70FB-9B43-A993-E918025515FF}" presName="Name0" presStyleCnt="0">
        <dgm:presLayoutVars>
          <dgm:chMax val="21"/>
          <dgm:chPref val="21"/>
        </dgm:presLayoutVars>
      </dgm:prSet>
      <dgm:spPr/>
    </dgm:pt>
    <dgm:pt modelId="{2C4D40FD-9FCE-AE4A-8B62-94D4951FF60C}" type="pres">
      <dgm:prSet presAssocID="{D011F205-CCEB-EA40-A539-3FB539956AE2}" presName="text1" presStyleCnt="0"/>
      <dgm:spPr/>
    </dgm:pt>
    <dgm:pt modelId="{82119DF5-3AFB-8F46-B7C5-2512940FDE6A}" type="pres">
      <dgm:prSet presAssocID="{D011F205-CCEB-EA40-A539-3FB539956AE2}" presName="textRepeatNode" presStyleLbl="alignNode1" presStyleIdx="0" presStyleCnt="5">
        <dgm:presLayoutVars>
          <dgm:chMax val="0"/>
          <dgm:chPref val="0"/>
          <dgm:bulletEnabled val="1"/>
        </dgm:presLayoutVars>
      </dgm:prSet>
      <dgm:spPr/>
    </dgm:pt>
    <dgm:pt modelId="{81A5BCE4-BDC9-684B-A97A-1521FABF1252}" type="pres">
      <dgm:prSet presAssocID="{D011F205-CCEB-EA40-A539-3FB539956AE2}" presName="textaccent1" presStyleCnt="0"/>
      <dgm:spPr/>
    </dgm:pt>
    <dgm:pt modelId="{4AECDA90-AD3C-724C-AE8B-4F381CB6901A}" type="pres">
      <dgm:prSet presAssocID="{D011F205-CCEB-EA40-A539-3FB539956AE2}" presName="accentRepeatNode" presStyleLbl="solidAlignAcc1" presStyleIdx="0" presStyleCnt="10"/>
      <dgm:spPr>
        <a:ln>
          <a:noFill/>
        </a:ln>
      </dgm:spPr>
    </dgm:pt>
    <dgm:pt modelId="{68C7679C-027C-104C-B484-178C44B024C9}" type="pres">
      <dgm:prSet presAssocID="{CDEFC7E4-8FFE-6D48-96FF-EBE859D5528A}" presName="image1" presStyleCnt="0"/>
      <dgm:spPr/>
    </dgm:pt>
    <dgm:pt modelId="{783031E1-9B7D-364C-A71B-0CEB749CD3E0}" type="pres">
      <dgm:prSet presAssocID="{CDEFC7E4-8FFE-6D48-96FF-EBE859D5528A}" presName="imageRepeatNode" presStyleLbl="alignAcc1" presStyleIdx="0" presStyleCnt="5"/>
      <dgm:spPr/>
    </dgm:pt>
    <dgm:pt modelId="{223377A9-3B4B-5144-91D1-CAE4FAE4C27F}" type="pres">
      <dgm:prSet presAssocID="{CDEFC7E4-8FFE-6D48-96FF-EBE859D5528A}" presName="imageaccent1" presStyleCnt="0"/>
      <dgm:spPr/>
    </dgm:pt>
    <dgm:pt modelId="{93C116BF-DAB6-7F41-9BF4-43440949472D}" type="pres">
      <dgm:prSet presAssocID="{CDEFC7E4-8FFE-6D48-96FF-EBE859D5528A}" presName="accentRepeatNode" presStyleLbl="solidAlignAcc1" presStyleIdx="1" presStyleCnt="10"/>
      <dgm:spPr>
        <a:noFill/>
        <a:ln>
          <a:noFill/>
        </a:ln>
      </dgm:spPr>
    </dgm:pt>
    <dgm:pt modelId="{FB93337E-D182-7246-AC9D-8044777BCC12}" type="pres">
      <dgm:prSet presAssocID="{AA936AFD-0D34-2E45-912F-3D8FFA7DB649}" presName="text2" presStyleCnt="0"/>
      <dgm:spPr/>
    </dgm:pt>
    <dgm:pt modelId="{9D549F5F-E93D-5D4D-BAC2-DE4AFC33BCD6}" type="pres">
      <dgm:prSet presAssocID="{AA936AFD-0D34-2E45-912F-3D8FFA7DB649}" presName="textRepeatNode" presStyleLbl="alignNode1" presStyleIdx="1" presStyleCnt="5">
        <dgm:presLayoutVars>
          <dgm:chMax val="0"/>
          <dgm:chPref val="0"/>
          <dgm:bulletEnabled val="1"/>
        </dgm:presLayoutVars>
      </dgm:prSet>
      <dgm:spPr/>
    </dgm:pt>
    <dgm:pt modelId="{1B955168-76E7-B249-B8EC-33EB867E78D4}" type="pres">
      <dgm:prSet presAssocID="{AA936AFD-0D34-2E45-912F-3D8FFA7DB649}" presName="textaccent2" presStyleCnt="0"/>
      <dgm:spPr/>
    </dgm:pt>
    <dgm:pt modelId="{AFA63D90-99C3-C740-A04B-56CE9B6C453B}" type="pres">
      <dgm:prSet presAssocID="{AA936AFD-0D34-2E45-912F-3D8FFA7DB649}" presName="accentRepeatNode" presStyleLbl="solidAlignAcc1" presStyleIdx="2" presStyleCnt="10"/>
      <dgm:spPr>
        <a:ln>
          <a:noFill/>
        </a:ln>
      </dgm:spPr>
    </dgm:pt>
    <dgm:pt modelId="{DDB326EA-066D-7340-A9C6-0EC521F486B0}" type="pres">
      <dgm:prSet presAssocID="{4F69F3E5-9DE9-4846-BC78-FB56F7DAA23C}" presName="image2" presStyleCnt="0"/>
      <dgm:spPr/>
    </dgm:pt>
    <dgm:pt modelId="{A8AAE356-73E6-744D-AFC1-CF096F6D343B}" type="pres">
      <dgm:prSet presAssocID="{4F69F3E5-9DE9-4846-BC78-FB56F7DAA23C}" presName="imageRepeatNode" presStyleLbl="alignAcc1" presStyleIdx="1" presStyleCnt="5" custScaleY="100358"/>
      <dgm:spPr/>
    </dgm:pt>
    <dgm:pt modelId="{6A253CF7-F51F-674D-BAC5-B8FA1307AF72}" type="pres">
      <dgm:prSet presAssocID="{4F69F3E5-9DE9-4846-BC78-FB56F7DAA23C}" presName="imageaccent2" presStyleCnt="0"/>
      <dgm:spPr/>
    </dgm:pt>
    <dgm:pt modelId="{B7F4F27D-95B2-B048-B336-2EFBCCD4FF2E}" type="pres">
      <dgm:prSet presAssocID="{4F69F3E5-9DE9-4846-BC78-FB56F7DAA23C}" presName="accentRepeatNode" presStyleLbl="solidAlignAcc1" presStyleIdx="3" presStyleCnt="10"/>
      <dgm:spPr>
        <a:ln>
          <a:noFill/>
        </a:ln>
      </dgm:spPr>
    </dgm:pt>
    <dgm:pt modelId="{92CBEE94-A4CA-6A46-8520-A058A991F4E2}" type="pres">
      <dgm:prSet presAssocID="{8D4DCBB9-F526-764B-9EF1-677D1107A588}" presName="text3" presStyleCnt="0"/>
      <dgm:spPr/>
    </dgm:pt>
    <dgm:pt modelId="{F1ADC12F-6828-E44E-B103-5E76B1D46B3C}" type="pres">
      <dgm:prSet presAssocID="{8D4DCBB9-F526-764B-9EF1-677D1107A588}" presName="textRepeatNode" presStyleLbl="alignNode1" presStyleIdx="2" presStyleCnt="5" custScaleX="110541">
        <dgm:presLayoutVars>
          <dgm:chMax val="0"/>
          <dgm:chPref val="0"/>
          <dgm:bulletEnabled val="1"/>
        </dgm:presLayoutVars>
      </dgm:prSet>
      <dgm:spPr/>
    </dgm:pt>
    <dgm:pt modelId="{60B4BC9B-3CC3-7C4B-A0E5-34F9C452CAFB}" type="pres">
      <dgm:prSet presAssocID="{8D4DCBB9-F526-764B-9EF1-677D1107A588}" presName="textaccent3" presStyleCnt="0"/>
      <dgm:spPr/>
    </dgm:pt>
    <dgm:pt modelId="{D6784108-BB4F-BB4B-B6C8-41997F6ADD3E}" type="pres">
      <dgm:prSet presAssocID="{8D4DCBB9-F526-764B-9EF1-677D1107A588}" presName="accentRepeatNode" presStyleLbl="solidAlignAcc1" presStyleIdx="4" presStyleCnt="10"/>
      <dgm:spPr>
        <a:noFill/>
        <a:ln>
          <a:noFill/>
        </a:ln>
      </dgm:spPr>
    </dgm:pt>
    <dgm:pt modelId="{95123C0E-6FFA-2C42-93F8-67F86EC001D8}" type="pres">
      <dgm:prSet presAssocID="{6198D724-B063-644F-B122-F63B9210DAE7}" presName="image3" presStyleCnt="0"/>
      <dgm:spPr/>
    </dgm:pt>
    <dgm:pt modelId="{7F2254AC-9658-C541-8251-1A027B871F99}" type="pres">
      <dgm:prSet presAssocID="{6198D724-B063-644F-B122-F63B9210DAE7}" presName="imageRepeatNode" presStyleLbl="alignAcc1" presStyleIdx="2" presStyleCnt="5"/>
      <dgm:spPr/>
    </dgm:pt>
    <dgm:pt modelId="{D281A80D-709D-9642-8817-656536CB658C}" type="pres">
      <dgm:prSet presAssocID="{6198D724-B063-644F-B122-F63B9210DAE7}" presName="imageaccent3" presStyleCnt="0"/>
      <dgm:spPr/>
    </dgm:pt>
    <dgm:pt modelId="{A061B1F5-3F74-8245-B506-6A07CB5CFC67}" type="pres">
      <dgm:prSet presAssocID="{6198D724-B063-644F-B122-F63B9210DAE7}" presName="accentRepeatNode" presStyleLbl="solidAlignAcc1" presStyleIdx="5" presStyleCnt="10"/>
      <dgm:spPr>
        <a:ln>
          <a:noFill/>
        </a:ln>
      </dgm:spPr>
    </dgm:pt>
    <dgm:pt modelId="{D4742EE2-E213-7D41-BDC1-7DC8EB683C18}" type="pres">
      <dgm:prSet presAssocID="{AC23706A-C06C-0243-BD12-C83720A96CFE}" presName="text4" presStyleCnt="0"/>
      <dgm:spPr/>
    </dgm:pt>
    <dgm:pt modelId="{4E7681BD-3EA8-B740-8E04-20118A7003AB}" type="pres">
      <dgm:prSet presAssocID="{AC23706A-C06C-0243-BD12-C83720A96CFE}" presName="textRepeatNode" presStyleLbl="alignNode1" presStyleIdx="3" presStyleCnt="5">
        <dgm:presLayoutVars>
          <dgm:chMax val="0"/>
          <dgm:chPref val="0"/>
          <dgm:bulletEnabled val="1"/>
        </dgm:presLayoutVars>
      </dgm:prSet>
      <dgm:spPr/>
    </dgm:pt>
    <dgm:pt modelId="{32E89495-0938-4D4E-AFB8-BC654657CA35}" type="pres">
      <dgm:prSet presAssocID="{AC23706A-C06C-0243-BD12-C83720A96CFE}" presName="textaccent4" presStyleCnt="0"/>
      <dgm:spPr/>
    </dgm:pt>
    <dgm:pt modelId="{1086D9AD-D60B-DB49-B583-30B7238783D3}" type="pres">
      <dgm:prSet presAssocID="{AC23706A-C06C-0243-BD12-C83720A96CFE}" presName="accentRepeatNode" presStyleLbl="solidAlignAcc1" presStyleIdx="6" presStyleCnt="10"/>
      <dgm:spPr>
        <a:ln>
          <a:noFill/>
        </a:ln>
      </dgm:spPr>
    </dgm:pt>
    <dgm:pt modelId="{E5B67CB4-0BA2-0A48-B9DF-EAFCE5C241E3}" type="pres">
      <dgm:prSet presAssocID="{2BECF229-D1D6-F34F-9645-68D26FDDC590}" presName="image4" presStyleCnt="0"/>
      <dgm:spPr/>
    </dgm:pt>
    <dgm:pt modelId="{3B8E1633-7D5B-EE4D-BAB0-5CDE945428DD}" type="pres">
      <dgm:prSet presAssocID="{2BECF229-D1D6-F34F-9645-68D26FDDC590}" presName="imageRepeatNode" presStyleLbl="alignAcc1" presStyleIdx="3" presStyleCnt="5"/>
      <dgm:spPr/>
    </dgm:pt>
    <dgm:pt modelId="{8AF8D4CF-1F9E-1D46-A68E-DCA766BC115E}" type="pres">
      <dgm:prSet presAssocID="{2BECF229-D1D6-F34F-9645-68D26FDDC590}" presName="imageaccent4" presStyleCnt="0"/>
      <dgm:spPr/>
    </dgm:pt>
    <dgm:pt modelId="{A820C662-9339-7B45-9459-F0EE00D984A1}" type="pres">
      <dgm:prSet presAssocID="{2BECF229-D1D6-F34F-9645-68D26FDDC590}" presName="accentRepeatNode" presStyleLbl="solidAlignAcc1" presStyleIdx="7" presStyleCnt="10"/>
      <dgm:spPr>
        <a:ln>
          <a:noFill/>
        </a:ln>
      </dgm:spPr>
    </dgm:pt>
    <dgm:pt modelId="{EEF7492D-F315-D34F-B5B0-B405E035909E}" type="pres">
      <dgm:prSet presAssocID="{D824470A-3170-C74E-869C-5D1D2864D954}" presName="text5" presStyleCnt="0"/>
      <dgm:spPr/>
    </dgm:pt>
    <dgm:pt modelId="{8105BCD7-07B2-5C43-A38E-BC1D84B8F6A6}" type="pres">
      <dgm:prSet presAssocID="{D824470A-3170-C74E-869C-5D1D2864D954}" presName="textRepeatNode" presStyleLbl="alignNode1" presStyleIdx="4" presStyleCnt="5">
        <dgm:presLayoutVars>
          <dgm:chMax val="0"/>
          <dgm:chPref val="0"/>
          <dgm:bulletEnabled val="1"/>
        </dgm:presLayoutVars>
      </dgm:prSet>
      <dgm:spPr/>
    </dgm:pt>
    <dgm:pt modelId="{F35C2856-4500-0249-AE8C-1B2D6E1B8845}" type="pres">
      <dgm:prSet presAssocID="{D824470A-3170-C74E-869C-5D1D2864D954}" presName="textaccent5" presStyleCnt="0"/>
      <dgm:spPr/>
    </dgm:pt>
    <dgm:pt modelId="{11CE8537-7AFE-834E-A0BF-8DC5624562E9}" type="pres">
      <dgm:prSet presAssocID="{D824470A-3170-C74E-869C-5D1D2864D954}" presName="accentRepeatNode" presStyleLbl="solidAlignAcc1" presStyleIdx="8" presStyleCnt="10"/>
      <dgm:spPr>
        <a:ln>
          <a:noFill/>
        </a:ln>
      </dgm:spPr>
    </dgm:pt>
    <dgm:pt modelId="{6F2584B0-B888-9443-ADBD-7559FCFB1C41}" type="pres">
      <dgm:prSet presAssocID="{ACD8A17D-2D73-8642-854C-9BEDDBF865E0}" presName="image5" presStyleCnt="0"/>
      <dgm:spPr/>
    </dgm:pt>
    <dgm:pt modelId="{283383F8-5C0D-D940-902A-86DA2DA8A01D}" type="pres">
      <dgm:prSet presAssocID="{ACD8A17D-2D73-8642-854C-9BEDDBF865E0}" presName="imageRepeatNode" presStyleLbl="alignAcc1" presStyleIdx="4" presStyleCnt="5"/>
      <dgm:spPr/>
    </dgm:pt>
    <dgm:pt modelId="{B0B2BE5C-47FE-004B-8938-D76E6E64E6A0}" type="pres">
      <dgm:prSet presAssocID="{ACD8A17D-2D73-8642-854C-9BEDDBF865E0}" presName="imageaccent5" presStyleCnt="0"/>
      <dgm:spPr/>
    </dgm:pt>
    <dgm:pt modelId="{438E68BB-00A5-5042-9FFC-190912075A9A}" type="pres">
      <dgm:prSet presAssocID="{ACD8A17D-2D73-8642-854C-9BEDDBF865E0}" presName="accentRepeatNode" presStyleLbl="solidAlignAcc1" presStyleIdx="9" presStyleCnt="10"/>
      <dgm:spPr>
        <a:ln>
          <a:noFill/>
        </a:ln>
      </dgm:spPr>
    </dgm:pt>
  </dgm:ptLst>
  <dgm:cxnLst>
    <dgm:cxn modelId="{716D6B1C-883D-6541-9E09-1395F3697DDB}" type="presOf" srcId="{ACD8A17D-2D73-8642-854C-9BEDDBF865E0}" destId="{283383F8-5C0D-D940-902A-86DA2DA8A01D}" srcOrd="0" destOrd="0" presId="urn:microsoft.com/office/officeart/2008/layout/HexagonCluster"/>
    <dgm:cxn modelId="{A6F86B38-ECD7-EC42-B768-B7C0E9AAA88F}" type="presOf" srcId="{D011F205-CCEB-EA40-A539-3FB539956AE2}" destId="{82119DF5-3AFB-8F46-B7C5-2512940FDE6A}" srcOrd="0" destOrd="0" presId="urn:microsoft.com/office/officeart/2008/layout/HexagonCluster"/>
    <dgm:cxn modelId="{84F20062-82E9-3240-9362-990AEA94FC2A}" type="presOf" srcId="{2BECF229-D1D6-F34F-9645-68D26FDDC590}" destId="{3B8E1633-7D5B-EE4D-BAB0-5CDE945428DD}" srcOrd="0" destOrd="0" presId="urn:microsoft.com/office/officeart/2008/layout/HexagonCluster"/>
    <dgm:cxn modelId="{9B2DF465-CD20-F145-8381-E3F667217E31}" srcId="{117CFA13-70FB-9B43-A993-E918025515FF}" destId="{D011F205-CCEB-EA40-A539-3FB539956AE2}" srcOrd="0" destOrd="0" parTransId="{B90ED6C2-16A7-C94F-B2D1-D6B6A0AC9E21}" sibTransId="{CDEFC7E4-8FFE-6D48-96FF-EBE859D5528A}"/>
    <dgm:cxn modelId="{4CC81346-5D9E-E740-B135-825F0DD9AB3D}" type="presOf" srcId="{D824470A-3170-C74E-869C-5D1D2864D954}" destId="{8105BCD7-07B2-5C43-A38E-BC1D84B8F6A6}" srcOrd="0" destOrd="0" presId="urn:microsoft.com/office/officeart/2008/layout/HexagonCluster"/>
    <dgm:cxn modelId="{F4650267-0397-5746-8C5D-D93B8466E288}" type="presOf" srcId="{4F69F3E5-9DE9-4846-BC78-FB56F7DAA23C}" destId="{A8AAE356-73E6-744D-AFC1-CF096F6D343B}" srcOrd="0" destOrd="0" presId="urn:microsoft.com/office/officeart/2008/layout/HexagonCluster"/>
    <dgm:cxn modelId="{A0C70E4D-2C85-BB4E-B73C-124CA3B9AB83}" type="presOf" srcId="{AA936AFD-0D34-2E45-912F-3D8FFA7DB649}" destId="{9D549F5F-E93D-5D4D-BAC2-DE4AFC33BCD6}" srcOrd="0" destOrd="0" presId="urn:microsoft.com/office/officeart/2008/layout/HexagonCluster"/>
    <dgm:cxn modelId="{80493A4E-AF71-2A4F-9FC9-BBD8C9BB40A9}" srcId="{117CFA13-70FB-9B43-A993-E918025515FF}" destId="{AA936AFD-0D34-2E45-912F-3D8FFA7DB649}" srcOrd="1" destOrd="0" parTransId="{D6DE8CED-D015-1041-AC29-D0B9CA7C419C}" sibTransId="{4F69F3E5-9DE9-4846-BC78-FB56F7DAA23C}"/>
    <dgm:cxn modelId="{FCDED855-F7A4-6B42-AE89-002189FB5CD7}" type="presOf" srcId="{6198D724-B063-644F-B122-F63B9210DAE7}" destId="{7F2254AC-9658-C541-8251-1A027B871F99}" srcOrd="0" destOrd="0" presId="urn:microsoft.com/office/officeart/2008/layout/HexagonCluster"/>
    <dgm:cxn modelId="{1864D876-7377-8041-8DCB-6E6A40CCF508}" type="presOf" srcId="{8D4DCBB9-F526-764B-9EF1-677D1107A588}" destId="{F1ADC12F-6828-E44E-B103-5E76B1D46B3C}" srcOrd="0" destOrd="0" presId="urn:microsoft.com/office/officeart/2008/layout/HexagonCluster"/>
    <dgm:cxn modelId="{D35DED8E-462A-5448-97B9-F6E05004E58D}" type="presOf" srcId="{CDEFC7E4-8FFE-6D48-96FF-EBE859D5528A}" destId="{783031E1-9B7D-364C-A71B-0CEB749CD3E0}" srcOrd="0" destOrd="0" presId="urn:microsoft.com/office/officeart/2008/layout/HexagonCluster"/>
    <dgm:cxn modelId="{13CC6B96-4057-9840-88CD-858F52CB3B55}" type="presOf" srcId="{AC23706A-C06C-0243-BD12-C83720A96CFE}" destId="{4E7681BD-3EA8-B740-8E04-20118A7003AB}" srcOrd="0" destOrd="0" presId="urn:microsoft.com/office/officeart/2008/layout/HexagonCluster"/>
    <dgm:cxn modelId="{82A3FCC3-BE31-644E-86DD-8ADE91575984}" srcId="{117CFA13-70FB-9B43-A993-E918025515FF}" destId="{D824470A-3170-C74E-869C-5D1D2864D954}" srcOrd="4" destOrd="0" parTransId="{2FE5CA47-F772-8245-A2D6-73D1162F2B39}" sibTransId="{ACD8A17D-2D73-8642-854C-9BEDDBF865E0}"/>
    <dgm:cxn modelId="{A59B1CC4-D36F-194F-82CC-D526D0865FF3}" srcId="{117CFA13-70FB-9B43-A993-E918025515FF}" destId="{8D4DCBB9-F526-764B-9EF1-677D1107A588}" srcOrd="2" destOrd="0" parTransId="{A71949F4-4DF5-1B48-A806-002DAEB71D6D}" sibTransId="{6198D724-B063-644F-B122-F63B9210DAE7}"/>
    <dgm:cxn modelId="{ECE49CDD-FA11-F443-A8D5-5AE3C9118873}" type="presOf" srcId="{117CFA13-70FB-9B43-A993-E918025515FF}" destId="{7C385768-1255-7741-B57B-5C257D3D81F1}" srcOrd="0" destOrd="0" presId="urn:microsoft.com/office/officeart/2008/layout/HexagonCluster"/>
    <dgm:cxn modelId="{AD2C09EF-0972-E149-A048-2E526B6E45C5}" srcId="{117CFA13-70FB-9B43-A993-E918025515FF}" destId="{AC23706A-C06C-0243-BD12-C83720A96CFE}" srcOrd="3" destOrd="0" parTransId="{64FA819E-E419-0A4C-840F-CAFC81EA5FD5}" sibTransId="{2BECF229-D1D6-F34F-9645-68D26FDDC590}"/>
    <dgm:cxn modelId="{2C87BF31-AB0E-5D4D-B99D-72D10B17FE17}" type="presParOf" srcId="{7C385768-1255-7741-B57B-5C257D3D81F1}" destId="{2C4D40FD-9FCE-AE4A-8B62-94D4951FF60C}" srcOrd="0" destOrd="0" presId="urn:microsoft.com/office/officeart/2008/layout/HexagonCluster"/>
    <dgm:cxn modelId="{41AC07E7-26E3-9D4D-92E3-4C3C691D553F}" type="presParOf" srcId="{2C4D40FD-9FCE-AE4A-8B62-94D4951FF60C}" destId="{82119DF5-3AFB-8F46-B7C5-2512940FDE6A}" srcOrd="0" destOrd="0" presId="urn:microsoft.com/office/officeart/2008/layout/HexagonCluster"/>
    <dgm:cxn modelId="{387A3D3F-08E7-0D49-99FF-C0FFF0F2E3BA}" type="presParOf" srcId="{7C385768-1255-7741-B57B-5C257D3D81F1}" destId="{81A5BCE4-BDC9-684B-A97A-1521FABF1252}" srcOrd="1" destOrd="0" presId="urn:microsoft.com/office/officeart/2008/layout/HexagonCluster"/>
    <dgm:cxn modelId="{FBA37653-4868-A644-B9D2-1385C2DD6AD7}" type="presParOf" srcId="{81A5BCE4-BDC9-684B-A97A-1521FABF1252}" destId="{4AECDA90-AD3C-724C-AE8B-4F381CB6901A}" srcOrd="0" destOrd="0" presId="urn:microsoft.com/office/officeart/2008/layout/HexagonCluster"/>
    <dgm:cxn modelId="{4AC9376D-55A4-664C-BF95-86DE6D8E3F48}" type="presParOf" srcId="{7C385768-1255-7741-B57B-5C257D3D81F1}" destId="{68C7679C-027C-104C-B484-178C44B024C9}" srcOrd="2" destOrd="0" presId="urn:microsoft.com/office/officeart/2008/layout/HexagonCluster"/>
    <dgm:cxn modelId="{6E52AE31-AAAB-664B-B6E7-5EA1515B1B50}" type="presParOf" srcId="{68C7679C-027C-104C-B484-178C44B024C9}" destId="{783031E1-9B7D-364C-A71B-0CEB749CD3E0}" srcOrd="0" destOrd="0" presId="urn:microsoft.com/office/officeart/2008/layout/HexagonCluster"/>
    <dgm:cxn modelId="{5C784FA5-40D6-E746-A112-B51971398326}" type="presParOf" srcId="{7C385768-1255-7741-B57B-5C257D3D81F1}" destId="{223377A9-3B4B-5144-91D1-CAE4FAE4C27F}" srcOrd="3" destOrd="0" presId="urn:microsoft.com/office/officeart/2008/layout/HexagonCluster"/>
    <dgm:cxn modelId="{79293D49-7376-F747-B9A3-39C2068015B2}" type="presParOf" srcId="{223377A9-3B4B-5144-91D1-CAE4FAE4C27F}" destId="{93C116BF-DAB6-7F41-9BF4-43440949472D}" srcOrd="0" destOrd="0" presId="urn:microsoft.com/office/officeart/2008/layout/HexagonCluster"/>
    <dgm:cxn modelId="{4262EC51-6CFC-9E40-A2F3-DEFE0591FBAB}" type="presParOf" srcId="{7C385768-1255-7741-B57B-5C257D3D81F1}" destId="{FB93337E-D182-7246-AC9D-8044777BCC12}" srcOrd="4" destOrd="0" presId="urn:microsoft.com/office/officeart/2008/layout/HexagonCluster"/>
    <dgm:cxn modelId="{C72FF3E1-A6D5-E34A-ADB5-95824F27B396}" type="presParOf" srcId="{FB93337E-D182-7246-AC9D-8044777BCC12}" destId="{9D549F5F-E93D-5D4D-BAC2-DE4AFC33BCD6}" srcOrd="0" destOrd="0" presId="urn:microsoft.com/office/officeart/2008/layout/HexagonCluster"/>
    <dgm:cxn modelId="{D87BCB21-F755-7B4A-B221-06FAF0445DA1}" type="presParOf" srcId="{7C385768-1255-7741-B57B-5C257D3D81F1}" destId="{1B955168-76E7-B249-B8EC-33EB867E78D4}" srcOrd="5" destOrd="0" presId="urn:microsoft.com/office/officeart/2008/layout/HexagonCluster"/>
    <dgm:cxn modelId="{0D3B3DCE-9453-C24C-970F-2E22D2FCD12C}" type="presParOf" srcId="{1B955168-76E7-B249-B8EC-33EB867E78D4}" destId="{AFA63D90-99C3-C740-A04B-56CE9B6C453B}" srcOrd="0" destOrd="0" presId="urn:microsoft.com/office/officeart/2008/layout/HexagonCluster"/>
    <dgm:cxn modelId="{0418F400-F0FE-8C48-B377-6D30FF07456F}" type="presParOf" srcId="{7C385768-1255-7741-B57B-5C257D3D81F1}" destId="{DDB326EA-066D-7340-A9C6-0EC521F486B0}" srcOrd="6" destOrd="0" presId="urn:microsoft.com/office/officeart/2008/layout/HexagonCluster"/>
    <dgm:cxn modelId="{3CD7DB66-3F3A-F64A-AE3A-CB38A85CBE81}" type="presParOf" srcId="{DDB326EA-066D-7340-A9C6-0EC521F486B0}" destId="{A8AAE356-73E6-744D-AFC1-CF096F6D343B}" srcOrd="0" destOrd="0" presId="urn:microsoft.com/office/officeart/2008/layout/HexagonCluster"/>
    <dgm:cxn modelId="{955C2A9A-D598-8A4B-82BD-061C66EC4154}" type="presParOf" srcId="{7C385768-1255-7741-B57B-5C257D3D81F1}" destId="{6A253CF7-F51F-674D-BAC5-B8FA1307AF72}" srcOrd="7" destOrd="0" presId="urn:microsoft.com/office/officeart/2008/layout/HexagonCluster"/>
    <dgm:cxn modelId="{9B1C3D34-4337-9742-9386-5F3896864D04}" type="presParOf" srcId="{6A253CF7-F51F-674D-BAC5-B8FA1307AF72}" destId="{B7F4F27D-95B2-B048-B336-2EFBCCD4FF2E}" srcOrd="0" destOrd="0" presId="urn:microsoft.com/office/officeart/2008/layout/HexagonCluster"/>
    <dgm:cxn modelId="{87A398F3-275B-0D4C-882E-88332932DAEE}" type="presParOf" srcId="{7C385768-1255-7741-B57B-5C257D3D81F1}" destId="{92CBEE94-A4CA-6A46-8520-A058A991F4E2}" srcOrd="8" destOrd="0" presId="urn:microsoft.com/office/officeart/2008/layout/HexagonCluster"/>
    <dgm:cxn modelId="{E260F7F0-6824-F24B-8DDA-385BF30D1C14}" type="presParOf" srcId="{92CBEE94-A4CA-6A46-8520-A058A991F4E2}" destId="{F1ADC12F-6828-E44E-B103-5E76B1D46B3C}" srcOrd="0" destOrd="0" presId="urn:microsoft.com/office/officeart/2008/layout/HexagonCluster"/>
    <dgm:cxn modelId="{8838F398-B9CD-D748-9FF5-402DE8986419}" type="presParOf" srcId="{7C385768-1255-7741-B57B-5C257D3D81F1}" destId="{60B4BC9B-3CC3-7C4B-A0E5-34F9C452CAFB}" srcOrd="9" destOrd="0" presId="urn:microsoft.com/office/officeart/2008/layout/HexagonCluster"/>
    <dgm:cxn modelId="{26EB3E9E-06AB-5A43-A721-0C3CB774826A}" type="presParOf" srcId="{60B4BC9B-3CC3-7C4B-A0E5-34F9C452CAFB}" destId="{D6784108-BB4F-BB4B-B6C8-41997F6ADD3E}" srcOrd="0" destOrd="0" presId="urn:microsoft.com/office/officeart/2008/layout/HexagonCluster"/>
    <dgm:cxn modelId="{9B69E270-8621-E348-80A9-2596FD176300}" type="presParOf" srcId="{7C385768-1255-7741-B57B-5C257D3D81F1}" destId="{95123C0E-6FFA-2C42-93F8-67F86EC001D8}" srcOrd="10" destOrd="0" presId="urn:microsoft.com/office/officeart/2008/layout/HexagonCluster"/>
    <dgm:cxn modelId="{59DB74A6-3026-8C44-9935-44455B30AB64}" type="presParOf" srcId="{95123C0E-6FFA-2C42-93F8-67F86EC001D8}" destId="{7F2254AC-9658-C541-8251-1A027B871F99}" srcOrd="0" destOrd="0" presId="urn:microsoft.com/office/officeart/2008/layout/HexagonCluster"/>
    <dgm:cxn modelId="{3E5DD7D8-7747-134E-9A79-5C741759BFE0}" type="presParOf" srcId="{7C385768-1255-7741-B57B-5C257D3D81F1}" destId="{D281A80D-709D-9642-8817-656536CB658C}" srcOrd="11" destOrd="0" presId="urn:microsoft.com/office/officeart/2008/layout/HexagonCluster"/>
    <dgm:cxn modelId="{81AA11DE-2F38-5A41-A2F2-F0D84AA131F6}" type="presParOf" srcId="{D281A80D-709D-9642-8817-656536CB658C}" destId="{A061B1F5-3F74-8245-B506-6A07CB5CFC67}" srcOrd="0" destOrd="0" presId="urn:microsoft.com/office/officeart/2008/layout/HexagonCluster"/>
    <dgm:cxn modelId="{A9BCA788-37E1-D644-A48D-DB04DBE99625}" type="presParOf" srcId="{7C385768-1255-7741-B57B-5C257D3D81F1}" destId="{D4742EE2-E213-7D41-BDC1-7DC8EB683C18}" srcOrd="12" destOrd="0" presId="urn:microsoft.com/office/officeart/2008/layout/HexagonCluster"/>
    <dgm:cxn modelId="{3B807D55-024B-AF4A-8898-93C82898E08E}" type="presParOf" srcId="{D4742EE2-E213-7D41-BDC1-7DC8EB683C18}" destId="{4E7681BD-3EA8-B740-8E04-20118A7003AB}" srcOrd="0" destOrd="0" presId="urn:microsoft.com/office/officeart/2008/layout/HexagonCluster"/>
    <dgm:cxn modelId="{6073E932-022E-AF48-A414-DB3F32B6F362}" type="presParOf" srcId="{7C385768-1255-7741-B57B-5C257D3D81F1}" destId="{32E89495-0938-4D4E-AFB8-BC654657CA35}" srcOrd="13" destOrd="0" presId="urn:microsoft.com/office/officeart/2008/layout/HexagonCluster"/>
    <dgm:cxn modelId="{A82BB684-BBDA-D249-8A7A-C39B3ABE2982}" type="presParOf" srcId="{32E89495-0938-4D4E-AFB8-BC654657CA35}" destId="{1086D9AD-D60B-DB49-B583-30B7238783D3}" srcOrd="0" destOrd="0" presId="urn:microsoft.com/office/officeart/2008/layout/HexagonCluster"/>
    <dgm:cxn modelId="{10D5D377-CFB2-5D44-ACE4-9F5CBC99AD4D}" type="presParOf" srcId="{7C385768-1255-7741-B57B-5C257D3D81F1}" destId="{E5B67CB4-0BA2-0A48-B9DF-EAFCE5C241E3}" srcOrd="14" destOrd="0" presId="urn:microsoft.com/office/officeart/2008/layout/HexagonCluster"/>
    <dgm:cxn modelId="{E2DB16AC-23DA-8A46-804C-88C2F789BA69}" type="presParOf" srcId="{E5B67CB4-0BA2-0A48-B9DF-EAFCE5C241E3}" destId="{3B8E1633-7D5B-EE4D-BAB0-5CDE945428DD}" srcOrd="0" destOrd="0" presId="urn:microsoft.com/office/officeart/2008/layout/HexagonCluster"/>
    <dgm:cxn modelId="{673DC806-DDFF-8F40-83F8-57D8641BEDE7}" type="presParOf" srcId="{7C385768-1255-7741-B57B-5C257D3D81F1}" destId="{8AF8D4CF-1F9E-1D46-A68E-DCA766BC115E}" srcOrd="15" destOrd="0" presId="urn:microsoft.com/office/officeart/2008/layout/HexagonCluster"/>
    <dgm:cxn modelId="{6B20A550-DEDA-9E41-9C8F-71C11CB57EEA}" type="presParOf" srcId="{8AF8D4CF-1F9E-1D46-A68E-DCA766BC115E}" destId="{A820C662-9339-7B45-9459-F0EE00D984A1}" srcOrd="0" destOrd="0" presId="urn:microsoft.com/office/officeart/2008/layout/HexagonCluster"/>
    <dgm:cxn modelId="{2B830220-9961-B549-9C67-0991901B6816}" type="presParOf" srcId="{7C385768-1255-7741-B57B-5C257D3D81F1}" destId="{EEF7492D-F315-D34F-B5B0-B405E035909E}" srcOrd="16" destOrd="0" presId="urn:microsoft.com/office/officeart/2008/layout/HexagonCluster"/>
    <dgm:cxn modelId="{9212843E-9564-A04A-8893-FF1BB7114EE7}" type="presParOf" srcId="{EEF7492D-F315-D34F-B5B0-B405E035909E}" destId="{8105BCD7-07B2-5C43-A38E-BC1D84B8F6A6}" srcOrd="0" destOrd="0" presId="urn:microsoft.com/office/officeart/2008/layout/HexagonCluster"/>
    <dgm:cxn modelId="{43E25B35-1906-354B-8E19-DB34C5CBDD34}" type="presParOf" srcId="{7C385768-1255-7741-B57B-5C257D3D81F1}" destId="{F35C2856-4500-0249-AE8C-1B2D6E1B8845}" srcOrd="17" destOrd="0" presId="urn:microsoft.com/office/officeart/2008/layout/HexagonCluster"/>
    <dgm:cxn modelId="{7884EDE9-C75A-7D4F-A1FA-5D8A9E751096}" type="presParOf" srcId="{F35C2856-4500-0249-AE8C-1B2D6E1B8845}" destId="{11CE8537-7AFE-834E-A0BF-8DC5624562E9}" srcOrd="0" destOrd="0" presId="urn:microsoft.com/office/officeart/2008/layout/HexagonCluster"/>
    <dgm:cxn modelId="{B07A323A-95FC-BC4F-A830-B446B71E7BA7}" type="presParOf" srcId="{7C385768-1255-7741-B57B-5C257D3D81F1}" destId="{6F2584B0-B888-9443-ADBD-7559FCFB1C41}" srcOrd="18" destOrd="0" presId="urn:microsoft.com/office/officeart/2008/layout/HexagonCluster"/>
    <dgm:cxn modelId="{30EAAAEE-7926-184A-98DC-FE6DB53C8E87}" type="presParOf" srcId="{6F2584B0-B888-9443-ADBD-7559FCFB1C41}" destId="{283383F8-5C0D-D940-902A-86DA2DA8A01D}" srcOrd="0" destOrd="0" presId="urn:microsoft.com/office/officeart/2008/layout/HexagonCluster"/>
    <dgm:cxn modelId="{B6F914C3-0DF6-9C44-9CD0-CB449380E98B}" type="presParOf" srcId="{7C385768-1255-7741-B57B-5C257D3D81F1}" destId="{B0B2BE5C-47FE-004B-8938-D76E6E64E6A0}" srcOrd="19" destOrd="0" presId="urn:microsoft.com/office/officeart/2008/layout/HexagonCluster"/>
    <dgm:cxn modelId="{0B09A860-9302-8542-9D21-9196728431DB}" type="presParOf" srcId="{B0B2BE5C-47FE-004B-8938-D76E6E64E6A0}" destId="{438E68BB-00A5-5042-9FFC-190912075A9A}"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119DF5-3AFB-8F46-B7C5-2512940FDE6A}">
      <dsp:nvSpPr>
        <dsp:cNvPr id="0" name=""/>
        <dsp:cNvSpPr/>
      </dsp:nvSpPr>
      <dsp:spPr>
        <a:xfrm>
          <a:off x="1369931" y="2752463"/>
          <a:ext cx="1591923" cy="1366713"/>
        </a:xfrm>
        <a:prstGeom prst="hexagon">
          <a:avLst>
            <a:gd name="adj" fmla="val 25000"/>
            <a:gd name="vf" fmla="val 11547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Next LT Pro" panose="020B0504020202020204" pitchFamily="34" charset="0"/>
            </a:rPr>
            <a:t>Worldwide Bureaucracy Indicators</a:t>
          </a:r>
        </a:p>
      </dsp:txBody>
      <dsp:txXfrm>
        <a:off x="1616484" y="2964136"/>
        <a:ext cx="1098817" cy="943367"/>
      </dsp:txXfrm>
    </dsp:sp>
    <dsp:sp modelId="{4AECDA90-AD3C-724C-AE8B-4F381CB6901A}">
      <dsp:nvSpPr>
        <dsp:cNvPr id="0" name=""/>
        <dsp:cNvSpPr/>
      </dsp:nvSpPr>
      <dsp:spPr>
        <a:xfrm>
          <a:off x="1407915" y="3363610"/>
          <a:ext cx="185696" cy="160062"/>
        </a:xfrm>
        <a:prstGeom prst="hexagon">
          <a:avLst>
            <a:gd name="adj" fmla="val 25000"/>
            <a:gd name="vf" fmla="val 115470"/>
          </a:avLst>
        </a:prstGeom>
        <a:solidFill>
          <a:schemeClr val="lt1">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783031E1-9B7D-364C-A71B-0CEB749CD3E0}">
      <dsp:nvSpPr>
        <dsp:cNvPr id="0" name=""/>
        <dsp:cNvSpPr/>
      </dsp:nvSpPr>
      <dsp:spPr>
        <a:xfrm>
          <a:off x="0" y="1996896"/>
          <a:ext cx="1591923" cy="1366713"/>
        </a:xfrm>
        <a:prstGeom prst="hexagon">
          <a:avLst>
            <a:gd name="adj" fmla="val 25000"/>
            <a:gd name="vf" fmla="val 115470"/>
          </a:avLst>
        </a:prstGeom>
        <a:blipFill rotWithShape="1">
          <a:blip xmlns:r="http://schemas.openxmlformats.org/officeDocument/2006/relationships" r:embed="rId1"/>
          <a:stretch>
            <a:fillRect/>
          </a:stretch>
        </a:blipFill>
        <a:ln w="9525" cap="flat" cmpd="sng" algn="ctr">
          <a:solidFill>
            <a:schemeClr val="tx1">
              <a:lumMod val="90000"/>
              <a:lumOff val="10000"/>
            </a:schemeClr>
          </a:solidFill>
          <a:prstDash val="solid"/>
        </a:ln>
        <a:effectLst/>
      </dsp:spPr>
      <dsp:style>
        <a:lnRef idx="1">
          <a:scrgbClr r="0" g="0" b="0"/>
        </a:lnRef>
        <a:fillRef idx="1">
          <a:scrgbClr r="0" g="0" b="0"/>
        </a:fillRef>
        <a:effectRef idx="0">
          <a:scrgbClr r="0" g="0" b="0"/>
        </a:effectRef>
        <a:fontRef idx="minor"/>
      </dsp:style>
    </dsp:sp>
    <dsp:sp modelId="{93C116BF-DAB6-7F41-9BF4-43440949472D}">
      <dsp:nvSpPr>
        <dsp:cNvPr id="0" name=""/>
        <dsp:cNvSpPr/>
      </dsp:nvSpPr>
      <dsp:spPr>
        <a:xfrm>
          <a:off x="1090543" y="3182085"/>
          <a:ext cx="185696" cy="160062"/>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9D549F5F-E93D-5D4D-BAC2-DE4AFC33BCD6}">
      <dsp:nvSpPr>
        <dsp:cNvPr id="0" name=""/>
        <dsp:cNvSpPr/>
      </dsp:nvSpPr>
      <dsp:spPr>
        <a:xfrm>
          <a:off x="2739863" y="1992531"/>
          <a:ext cx="1591923" cy="1366713"/>
        </a:xfrm>
        <a:prstGeom prst="hexagon">
          <a:avLst>
            <a:gd name="adj" fmla="val 25000"/>
            <a:gd name="vf" fmla="val 11547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Next LT Pro" panose="020B0504020202020204" pitchFamily="34" charset="0"/>
            </a:rPr>
            <a:t>Global Survey of Public Servants</a:t>
          </a:r>
        </a:p>
      </dsp:txBody>
      <dsp:txXfrm>
        <a:off x="2986416" y="2204204"/>
        <a:ext cx="1098817" cy="943367"/>
      </dsp:txXfrm>
    </dsp:sp>
    <dsp:sp modelId="{AFA63D90-99C3-C740-A04B-56CE9B6C453B}">
      <dsp:nvSpPr>
        <dsp:cNvPr id="0" name=""/>
        <dsp:cNvSpPr/>
      </dsp:nvSpPr>
      <dsp:spPr>
        <a:xfrm>
          <a:off x="3835471" y="3174809"/>
          <a:ext cx="185696" cy="160062"/>
        </a:xfrm>
        <a:prstGeom prst="hexagon">
          <a:avLst>
            <a:gd name="adj" fmla="val 25000"/>
            <a:gd name="vf" fmla="val 115470"/>
          </a:avLst>
        </a:prstGeom>
        <a:solidFill>
          <a:schemeClr val="lt1">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A8AAE356-73E6-744D-AFC1-CF096F6D343B}">
      <dsp:nvSpPr>
        <dsp:cNvPr id="0" name=""/>
        <dsp:cNvSpPr/>
      </dsp:nvSpPr>
      <dsp:spPr>
        <a:xfrm>
          <a:off x="4108951" y="2747106"/>
          <a:ext cx="1591923" cy="1371606"/>
        </a:xfrm>
        <a:prstGeom prst="hexagon">
          <a:avLst>
            <a:gd name="adj" fmla="val 25000"/>
            <a:gd name="vf" fmla="val 115470"/>
          </a:avLst>
        </a:prstGeom>
        <a:blipFill rotWithShape="1">
          <a:blip xmlns:r="http://schemas.openxmlformats.org/officeDocument/2006/relationships" r:embed="rId2"/>
          <a:stretch>
            <a:fillRect/>
          </a:stretch>
        </a:blipFill>
        <a:ln w="9525" cap="flat" cmpd="sng" algn="ctr">
          <a:solidFill>
            <a:schemeClr val="tx1">
              <a:lumMod val="90000"/>
              <a:lumOff val="10000"/>
            </a:schemeClr>
          </a:solidFill>
          <a:prstDash val="solid"/>
        </a:ln>
        <a:effectLst/>
      </dsp:spPr>
      <dsp:style>
        <a:lnRef idx="1">
          <a:scrgbClr r="0" g="0" b="0"/>
        </a:lnRef>
        <a:fillRef idx="1">
          <a:scrgbClr r="0" g="0" b="0"/>
        </a:fillRef>
        <a:effectRef idx="0">
          <a:scrgbClr r="0" g="0" b="0"/>
        </a:effectRef>
        <a:fontRef idx="minor"/>
      </dsp:style>
    </dsp:sp>
    <dsp:sp modelId="{B7F4F27D-95B2-B048-B336-2EFBCCD4FF2E}">
      <dsp:nvSpPr>
        <dsp:cNvPr id="0" name=""/>
        <dsp:cNvSpPr/>
      </dsp:nvSpPr>
      <dsp:spPr>
        <a:xfrm>
          <a:off x="4147778" y="3357789"/>
          <a:ext cx="185696" cy="160062"/>
        </a:xfrm>
        <a:prstGeom prst="hexagon">
          <a:avLst>
            <a:gd name="adj" fmla="val 25000"/>
            <a:gd name="vf" fmla="val 115470"/>
          </a:avLst>
        </a:prstGeom>
        <a:solidFill>
          <a:schemeClr val="lt1">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F1ADC12F-6828-E44E-B103-5E76B1D46B3C}">
      <dsp:nvSpPr>
        <dsp:cNvPr id="0" name=""/>
        <dsp:cNvSpPr/>
      </dsp:nvSpPr>
      <dsp:spPr>
        <a:xfrm>
          <a:off x="1286029" y="1241330"/>
          <a:ext cx="1759727" cy="1366713"/>
        </a:xfrm>
        <a:prstGeom prst="hexagon">
          <a:avLst>
            <a:gd name="adj" fmla="val 25000"/>
            <a:gd name="vf" fmla="val 11547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Next LT Pro" panose="020B0504020202020204" pitchFamily="34" charset="0"/>
            </a:rPr>
            <a:t>Public employment diagnostics</a:t>
          </a:r>
        </a:p>
      </dsp:txBody>
      <dsp:txXfrm>
        <a:off x="1546566" y="1443679"/>
        <a:ext cx="1238653" cy="962015"/>
      </dsp:txXfrm>
    </dsp:sp>
    <dsp:sp modelId="{D6784108-BB4F-BB4B-B6C8-41997F6ADD3E}">
      <dsp:nvSpPr>
        <dsp:cNvPr id="0" name=""/>
        <dsp:cNvSpPr/>
      </dsp:nvSpPr>
      <dsp:spPr>
        <a:xfrm>
          <a:off x="2460475" y="1267158"/>
          <a:ext cx="185696" cy="160062"/>
        </a:xfrm>
        <a:prstGeom prst="hexagon">
          <a:avLst>
            <a:gd name="adj" fmla="val 25000"/>
            <a:gd name="vf" fmla="val 115470"/>
          </a:avLst>
        </a:prstGeom>
        <a:noFill/>
        <a:ln w="9525" cap="flat" cmpd="sng" algn="ctr">
          <a:noFill/>
          <a:prstDash val="solid"/>
        </a:ln>
        <a:effectLst/>
      </dsp:spPr>
      <dsp:style>
        <a:lnRef idx="1">
          <a:scrgbClr r="0" g="0" b="0"/>
        </a:lnRef>
        <a:fillRef idx="1">
          <a:scrgbClr r="0" g="0" b="0"/>
        </a:fillRef>
        <a:effectRef idx="0">
          <a:scrgbClr r="0" g="0" b="0"/>
        </a:effectRef>
        <a:fontRef idx="minor"/>
      </dsp:style>
    </dsp:sp>
    <dsp:sp modelId="{7F2254AC-9658-C541-8251-1A027B871F99}">
      <dsp:nvSpPr>
        <dsp:cNvPr id="0" name=""/>
        <dsp:cNvSpPr/>
      </dsp:nvSpPr>
      <dsp:spPr>
        <a:xfrm>
          <a:off x="2739863" y="481398"/>
          <a:ext cx="1591923" cy="1366713"/>
        </a:xfrm>
        <a:prstGeom prst="hexagon">
          <a:avLst>
            <a:gd name="adj" fmla="val 25000"/>
            <a:gd name="vf" fmla="val 115470"/>
          </a:avLst>
        </a:prstGeom>
        <a:blipFill rotWithShape="1">
          <a:blip xmlns:r="http://schemas.openxmlformats.org/officeDocument/2006/relationships" r:embed="rId3"/>
          <a:stretch>
            <a:fillRect/>
          </a:stretch>
        </a:blipFill>
        <a:ln w="9525" cap="flat" cmpd="sng" algn="ctr">
          <a:solidFill>
            <a:schemeClr val="tx1">
              <a:lumMod val="90000"/>
              <a:lumOff val="10000"/>
            </a:schemeClr>
          </a:solidFill>
          <a:prstDash val="solid"/>
        </a:ln>
        <a:effectLst/>
      </dsp:spPr>
      <dsp:style>
        <a:lnRef idx="1">
          <a:scrgbClr r="0" g="0" b="0"/>
        </a:lnRef>
        <a:fillRef idx="1">
          <a:scrgbClr r="0" g="0" b="0"/>
        </a:fillRef>
        <a:effectRef idx="0">
          <a:scrgbClr r="0" g="0" b="0"/>
        </a:effectRef>
        <a:fontRef idx="minor"/>
      </dsp:style>
    </dsp:sp>
    <dsp:sp modelId="{A061B1F5-3F74-8245-B506-6A07CB5CFC67}">
      <dsp:nvSpPr>
        <dsp:cNvPr id="0" name=""/>
        <dsp:cNvSpPr/>
      </dsp:nvSpPr>
      <dsp:spPr>
        <a:xfrm>
          <a:off x="2784599" y="1087088"/>
          <a:ext cx="185696" cy="160062"/>
        </a:xfrm>
        <a:prstGeom prst="hexagon">
          <a:avLst>
            <a:gd name="adj" fmla="val 25000"/>
            <a:gd name="vf" fmla="val 115470"/>
          </a:avLst>
        </a:prstGeom>
        <a:solidFill>
          <a:schemeClr val="lt1">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4E7681BD-3EA8-B740-8E04-20118A7003AB}">
      <dsp:nvSpPr>
        <dsp:cNvPr id="0" name=""/>
        <dsp:cNvSpPr/>
      </dsp:nvSpPr>
      <dsp:spPr>
        <a:xfrm>
          <a:off x="4108951" y="1238419"/>
          <a:ext cx="1591923" cy="1366713"/>
        </a:xfrm>
        <a:prstGeom prst="hexagon">
          <a:avLst>
            <a:gd name="adj" fmla="val 25000"/>
            <a:gd name="vf" fmla="val 11547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Next LT Pro" panose="020B0504020202020204" pitchFamily="34" charset="0"/>
            </a:rPr>
            <a:t>Productivity assessments</a:t>
          </a:r>
        </a:p>
      </dsp:txBody>
      <dsp:txXfrm>
        <a:off x="4355504" y="1450092"/>
        <a:ext cx="1098817" cy="943367"/>
      </dsp:txXfrm>
    </dsp:sp>
    <dsp:sp modelId="{1086D9AD-D60B-DB49-B583-30B7238783D3}">
      <dsp:nvSpPr>
        <dsp:cNvPr id="0" name=""/>
        <dsp:cNvSpPr/>
      </dsp:nvSpPr>
      <dsp:spPr>
        <a:xfrm>
          <a:off x="5486479" y="1844110"/>
          <a:ext cx="185696" cy="160062"/>
        </a:xfrm>
        <a:prstGeom prst="hexagon">
          <a:avLst>
            <a:gd name="adj" fmla="val 25000"/>
            <a:gd name="vf" fmla="val 115470"/>
          </a:avLst>
        </a:prstGeom>
        <a:solidFill>
          <a:schemeClr val="lt1">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3B8E1633-7D5B-EE4D-BAB0-5CDE945428DD}">
      <dsp:nvSpPr>
        <dsp:cNvPr id="0" name=""/>
        <dsp:cNvSpPr/>
      </dsp:nvSpPr>
      <dsp:spPr>
        <a:xfrm>
          <a:off x="5478883" y="2006718"/>
          <a:ext cx="1591923" cy="1366713"/>
        </a:xfrm>
        <a:prstGeom prst="hexagon">
          <a:avLst>
            <a:gd name="adj" fmla="val 25000"/>
            <a:gd name="vf" fmla="val 115470"/>
          </a:avLst>
        </a:prstGeom>
        <a:blipFill rotWithShape="1">
          <a:blip xmlns:r="http://schemas.openxmlformats.org/officeDocument/2006/relationships" r:embed="rId4"/>
          <a:stretch>
            <a:fillRect/>
          </a:stretch>
        </a:blipFill>
        <a:ln w="9525" cap="flat" cmpd="sng" algn="ctr">
          <a:solidFill>
            <a:schemeClr val="tx1">
              <a:lumMod val="90000"/>
              <a:lumOff val="10000"/>
            </a:schemeClr>
          </a:solidFill>
          <a:prstDash val="solid"/>
        </a:ln>
        <a:effectLst/>
      </dsp:spPr>
      <dsp:style>
        <a:lnRef idx="1">
          <a:scrgbClr r="0" g="0" b="0"/>
        </a:lnRef>
        <a:fillRef idx="1">
          <a:scrgbClr r="0" g="0" b="0"/>
        </a:fillRef>
        <a:effectRef idx="0">
          <a:scrgbClr r="0" g="0" b="0"/>
        </a:effectRef>
        <a:fontRef idx="minor"/>
      </dsp:style>
    </dsp:sp>
    <dsp:sp modelId="{A820C662-9339-7B45-9459-F0EE00D984A1}">
      <dsp:nvSpPr>
        <dsp:cNvPr id="0" name=""/>
        <dsp:cNvSpPr/>
      </dsp:nvSpPr>
      <dsp:spPr>
        <a:xfrm>
          <a:off x="5789502" y="2031455"/>
          <a:ext cx="185696" cy="160062"/>
        </a:xfrm>
        <a:prstGeom prst="hexagon">
          <a:avLst>
            <a:gd name="adj" fmla="val 25000"/>
            <a:gd name="vf" fmla="val 115470"/>
          </a:avLst>
        </a:prstGeom>
        <a:solidFill>
          <a:schemeClr val="lt1">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8105BCD7-07B2-5C43-A38E-BC1D84B8F6A6}">
      <dsp:nvSpPr>
        <dsp:cNvPr id="0" name=""/>
        <dsp:cNvSpPr/>
      </dsp:nvSpPr>
      <dsp:spPr>
        <a:xfrm>
          <a:off x="5478883" y="495949"/>
          <a:ext cx="1591923" cy="1366713"/>
        </a:xfrm>
        <a:prstGeom prst="hexagon">
          <a:avLst>
            <a:gd name="adj" fmla="val 25000"/>
            <a:gd name="vf" fmla="val 11547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0" tIns="17780" rIns="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venir Next LT Pro" panose="020B0504020202020204" pitchFamily="34" charset="0"/>
            </a:rPr>
            <a:t>Experimental evidence on reforms</a:t>
          </a:r>
        </a:p>
      </dsp:txBody>
      <dsp:txXfrm>
        <a:off x="5725436" y="707622"/>
        <a:ext cx="1098817" cy="943367"/>
      </dsp:txXfrm>
    </dsp:sp>
    <dsp:sp modelId="{11CE8537-7AFE-834E-A0BF-8DC5624562E9}">
      <dsp:nvSpPr>
        <dsp:cNvPr id="0" name=""/>
        <dsp:cNvSpPr/>
      </dsp:nvSpPr>
      <dsp:spPr>
        <a:xfrm>
          <a:off x="6856411" y="1108551"/>
          <a:ext cx="185696" cy="160062"/>
        </a:xfrm>
        <a:prstGeom prst="hexagon">
          <a:avLst>
            <a:gd name="adj" fmla="val 25000"/>
            <a:gd name="vf" fmla="val 115470"/>
          </a:avLst>
        </a:prstGeom>
        <a:solidFill>
          <a:schemeClr val="lt1">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283383F8-5C0D-D940-902A-86DA2DA8A01D}">
      <dsp:nvSpPr>
        <dsp:cNvPr id="0" name=""/>
        <dsp:cNvSpPr/>
      </dsp:nvSpPr>
      <dsp:spPr>
        <a:xfrm>
          <a:off x="6848814" y="1258427"/>
          <a:ext cx="1591923" cy="1366713"/>
        </a:xfrm>
        <a:prstGeom prst="hexagon">
          <a:avLst>
            <a:gd name="adj" fmla="val 25000"/>
            <a:gd name="vf" fmla="val 115470"/>
          </a:avLst>
        </a:prstGeom>
        <a:blipFill rotWithShape="1">
          <a:blip xmlns:r="http://schemas.openxmlformats.org/officeDocument/2006/relationships" r:embed="rId5"/>
          <a:stretch>
            <a:fillRect/>
          </a:stretch>
        </a:blipFill>
        <a:ln w="9525" cap="flat" cmpd="sng" algn="ctr">
          <a:solidFill>
            <a:schemeClr val="tx1">
              <a:lumMod val="90000"/>
              <a:lumOff val="10000"/>
            </a:schemeClr>
          </a:solidFill>
          <a:prstDash val="solid"/>
        </a:ln>
        <a:effectLst/>
      </dsp:spPr>
      <dsp:style>
        <a:lnRef idx="1">
          <a:scrgbClr r="0" g="0" b="0"/>
        </a:lnRef>
        <a:fillRef idx="1">
          <a:scrgbClr r="0" g="0" b="0"/>
        </a:fillRef>
        <a:effectRef idx="0">
          <a:scrgbClr r="0" g="0" b="0"/>
        </a:effectRef>
        <a:fontRef idx="minor"/>
      </dsp:style>
    </dsp:sp>
    <dsp:sp modelId="{438E68BB-00A5-5042-9FFC-190912075A9A}">
      <dsp:nvSpPr>
        <dsp:cNvPr id="0" name=""/>
        <dsp:cNvSpPr/>
      </dsp:nvSpPr>
      <dsp:spPr>
        <a:xfrm>
          <a:off x="7166186" y="1288985"/>
          <a:ext cx="185696" cy="160062"/>
        </a:xfrm>
        <a:prstGeom prst="hexagon">
          <a:avLst>
            <a:gd name="adj" fmla="val 25000"/>
            <a:gd name="vf" fmla="val 115470"/>
          </a:avLst>
        </a:prstGeom>
        <a:solidFill>
          <a:schemeClr val="lt1">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506DF9-F0A8-42C4-8073-753FE7A813F5}" type="datetimeFigureOut">
              <a:rPr lang="en-AU" smtClean="0"/>
              <a:t>30/06/2021</a:t>
            </a:fld>
            <a:endParaRPr lang="en-AU"/>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AU"/>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884118-C42D-41FE-A410-D319179E407E}" type="slidenum">
              <a:rPr lang="en-AU" smtClean="0"/>
              <a:t>‹nr.›</a:t>
            </a:fld>
            <a:endParaRPr lang="en-AU"/>
          </a:p>
        </p:txBody>
      </p:sp>
    </p:spTree>
    <p:extLst>
      <p:ext uri="{BB962C8B-B14F-4D97-AF65-F5344CB8AC3E}">
        <p14:creationId xmlns:p14="http://schemas.microsoft.com/office/powerpoint/2010/main" val="3075329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8224938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 key pillar, experimentation, can follow diagnosis to provide policy recommendations. We combine </a:t>
            </a:r>
            <a:r>
              <a:rPr lang="en-US" baseline="0" dirty="0"/>
              <a:t>baseline and </a:t>
            </a:r>
            <a:r>
              <a:rPr lang="en-US" baseline="0" dirty="0" err="1"/>
              <a:t>endline</a:t>
            </a:r>
            <a:r>
              <a:rPr lang="en-US" baseline="0" dirty="0"/>
              <a:t> surveys; administrative data; and real time analytics to measure productivity and test new reforms in novel and frontier ways. </a:t>
            </a:r>
            <a:r>
              <a:rPr lang="en-US" sz="1200" dirty="0"/>
              <a:t>Each step of this effort transforms our ability to diagnose, design and evaluate effective civil service reforms in areas like training, recruitment, and institutional change towards empirics; provide precise an actionable answers; and apply those answers towards policy and decision-making.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109833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Bureaucracy Lab, University of Oxford, and University College London then worked closely with the Ghanaian Head of Civil Service (OHCS) to implement a civil service productivity training program a</a:t>
            </a:r>
            <a:r>
              <a:rPr lang="en-US" sz="1200" b="0" kern="1200" dirty="0">
                <a:solidFill>
                  <a:schemeClr val="tx1"/>
                </a:solidFill>
                <a:effectLst/>
                <a:latin typeface="+mn-lt"/>
                <a:ea typeface="MS PGothic" pitchFamily="34" charset="-128"/>
                <a:cs typeface="ＭＳ Ｐゴシック" charset="0"/>
              </a:rPr>
              <a:t>s a response to 2015 the diagnostic findings. It aimed to improve senior officials' skills and working competencies by introducing a new productivity training program based on applied productivity techniques and teamwork learning experiences. The new curriculum was included in individual in-service training, the Scheme of Service training (</a:t>
            </a:r>
            <a:r>
              <a:rPr lang="en-US" sz="1200" b="0" kern="1200" dirty="0" err="1">
                <a:solidFill>
                  <a:schemeClr val="tx1"/>
                </a:solidFill>
                <a:effectLst/>
                <a:latin typeface="+mn-lt"/>
                <a:ea typeface="MS PGothic" pitchFamily="34" charset="-128"/>
                <a:cs typeface="ＭＳ Ｐゴシック" charset="0"/>
              </a:rPr>
              <a:t>SoS</a:t>
            </a:r>
            <a:r>
              <a:rPr lang="en-US" sz="1200" b="0" kern="1200" dirty="0">
                <a:solidFill>
                  <a:schemeClr val="tx1"/>
                </a:solidFill>
                <a:effectLst/>
                <a:latin typeface="+mn-lt"/>
                <a:ea typeface="MS PGothic" pitchFamily="34" charset="-128"/>
                <a:cs typeface="ＭＳ Ｐゴシック" charset="0"/>
              </a:rPr>
              <a:t>), throughout 2017, randomizing whether civil servants received the new or the standard training curriculum. </a:t>
            </a:r>
            <a:endParaRPr lang="en-US" sz="1100" b="0" kern="1200" dirty="0">
              <a:solidFill>
                <a:schemeClr val="tx1"/>
              </a:solidFill>
              <a:effectLst/>
              <a:latin typeface="+mn-lt"/>
              <a:ea typeface="MS PGothic" pitchFamily="34" charset="-128"/>
              <a:cs typeface="ＭＳ Ｐゴシック" charset="0"/>
            </a:endParaRPr>
          </a:p>
          <a:p>
            <a:pPr>
              <a:buFont typeface="Arial" panose="020B0604020202020204" pitchFamily="34" charset="0"/>
              <a:buNone/>
            </a:pPr>
            <a:endParaRPr lang="en-US" sz="1100" dirty="0"/>
          </a:p>
          <a:p>
            <a:r>
              <a:rPr lang="en-US" sz="1200" b="0" kern="1200" dirty="0">
                <a:solidFill>
                  <a:schemeClr val="tx1"/>
                </a:solidFill>
                <a:effectLst/>
                <a:latin typeface="+mn-lt"/>
                <a:ea typeface="MS PGothic" pitchFamily="34" charset="-128"/>
                <a:cs typeface="ＭＳ Ｐゴシック" charset="0"/>
              </a:rPr>
              <a:t>The results of the second wave of data collection in 2018 showed that the quality of management had slightly improved from 2015 to 2018, and that the training had significantly strengthened government processes. The preliminary results were presented in various dissemination events to further support the reform process. Moreover, the Bureaucracy Lab team coordinated ministry-specific presentations, highlighting the areas of strength and weakness of each 58 MDAs the team worked with.</a:t>
            </a:r>
          </a:p>
          <a:p>
            <a:r>
              <a:rPr lang="en-US" sz="1200" b="0" kern="1200" dirty="0">
                <a:solidFill>
                  <a:schemeClr val="tx1"/>
                </a:solidFill>
                <a:effectLst/>
                <a:latin typeface="+mn-lt"/>
                <a:ea typeface="MS PGothic" pitchFamily="34" charset="-128"/>
                <a:cs typeface="ＭＳ Ｐゴシック" charset="0"/>
              </a:rPr>
              <a:t> </a:t>
            </a:r>
          </a:p>
          <a:p>
            <a:r>
              <a:rPr lang="en-US" sz="1200" b="0" kern="1200" dirty="0">
                <a:solidFill>
                  <a:schemeClr val="tx1"/>
                </a:solidFill>
                <a:effectLst/>
                <a:latin typeface="+mn-lt"/>
                <a:ea typeface="MS PGothic" pitchFamily="34" charset="-128"/>
                <a:cs typeface="ＭＳ Ｐゴシック" charset="0"/>
              </a:rPr>
              <a:t>Following the dissemination events, the ministry-specific reports generated internal reforms towards boosting performance in those managerial areas where specific MDAs they felt short. Among them, the Ministry of Youth and Sports (MOYS) has (i) institutionalized attendance records for senior staff, junior staff, and sub-professional staff to capture attendance rates; (ii) established regular directorate meetings to discuss challenges and implementation of departmental action plans and (iii) linked directorates deliverables with job schedules of staff, as a base for their performance appraisals. </a:t>
            </a:r>
          </a:p>
          <a:p>
            <a:pP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018542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S PGothic" pitchFamily="34" charset="-128"/>
                <a:cs typeface="ＭＳ Ｐゴシック" charset="0"/>
              </a:rPr>
              <a:t>EU Measuring and Evaluating Determinants of Public Administration Productivity is a collaboration between the Directorate General for Regional and Urban Policy (DG-REGIO) and Structural Reform Support Service (SRSS) of European Commission (EC) and The World Bank’s Bureaucracy Lab. The project works with EC Member States to test the effectiveness of new public administration reforms via impact evaluations, develop indicators of public administration productivity, and conduct data collection within the public administration. The project is founded upon the idea that better data can help to identify constraints, generate evidence on the effectiveness of reforms, and facilitate cross-country comparisons.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29879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4211382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World Bank’s Bureaucracy Lab is working closely with the Ministry of Finance in Estonia to evaluate a local government performance dashboard on accountability, performance, and citizen engagement. </a:t>
            </a:r>
          </a:p>
          <a:p>
            <a:endParaRPr lang="en-US" sz="1200" kern="1200" dirty="0">
              <a:solidFill>
                <a:schemeClr val="tx1"/>
              </a:solidFill>
              <a:effectLst/>
              <a:latin typeface="+mn-lt"/>
              <a:ea typeface="MS PGothic" pitchFamily="34" charset="-128"/>
              <a:cs typeface="ＭＳ Ｐゴシック" charset="0"/>
            </a:endParaRPr>
          </a:p>
          <a:p>
            <a:r>
              <a:rPr lang="en-US" sz="1200" kern="1200" dirty="0">
                <a:solidFill>
                  <a:schemeClr val="tx1"/>
                </a:solidFill>
                <a:effectLst/>
                <a:latin typeface="+mn-lt"/>
                <a:ea typeface="MS PGothic" pitchFamily="34" charset="-128"/>
                <a:cs typeface="ＭＳ Ｐゴシック" charset="0"/>
              </a:rPr>
              <a:t>The European Commission has pointed out in its yearly country specific recommendation that the quality of services provided by Estonia’s local governments varies substantially.   Civil society and the central government have committed, under the Open Government Partnership, to create a webpage with over 300 indicators to compare local government service levels. The indicators span 79 local governments and 15 sectors including housing, education, waste management, and culture, among others. It is hoped that this will create a ground for discussions on what are the society’s expectations on service levels across the country, what are the differences in these levels that are acceptable, and what should be changed. This aims to increase local governments’ accountability and nudge them to provide better services and make their processes more effective. It also enables the central government to better target its intervention instruments.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59242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44417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kern="1200" dirty="0">
                <a:solidFill>
                  <a:schemeClr val="tx1"/>
                </a:solidFill>
                <a:effectLst/>
                <a:latin typeface="+mn-lt"/>
                <a:ea typeface="MS PGothic" pitchFamily="34" charset="-128"/>
                <a:cs typeface="ＭＳ Ｐゴシック" charset="0"/>
              </a:rPr>
              <a:t>How well informed are public officials in Ethiopia?</a:t>
            </a:r>
            <a:r>
              <a:rPr lang="en-GB" sz="1200" kern="1200" dirty="0">
                <a:solidFill>
                  <a:schemeClr val="tx1"/>
                </a:solidFill>
                <a:effectLst/>
                <a:latin typeface="+mn-lt"/>
                <a:ea typeface="MS PGothic" pitchFamily="34" charset="-128"/>
                <a:cs typeface="ＭＳ Ｐゴシック" charset="0"/>
              </a:rPr>
              <a:t>  </a:t>
            </a:r>
            <a:r>
              <a:rPr lang="en-GB" sz="1200" b="1" i="1" kern="1200" dirty="0">
                <a:solidFill>
                  <a:schemeClr val="tx1"/>
                </a:solidFill>
                <a:effectLst/>
                <a:latin typeface="+mn-lt"/>
                <a:ea typeface="MS PGothic" pitchFamily="34" charset="-128"/>
                <a:cs typeface="ＭＳ Ｐゴシック" charset="0"/>
              </a:rPr>
              <a:t>What makes some public officials more informed than others?</a:t>
            </a:r>
            <a:r>
              <a:rPr lang="en-GB" sz="1200" kern="1200" dirty="0">
                <a:solidFill>
                  <a:schemeClr val="tx1"/>
                </a:solidFill>
                <a:effectLst/>
                <a:latin typeface="+mn-lt"/>
                <a:ea typeface="MS PGothic" pitchFamily="34" charset="-128"/>
                <a:cs typeface="ＭＳ Ｐゴシック" charset="0"/>
              </a:rPr>
              <a:t>  To better provide answers to these questions that were of substantial importance to the Ethiopian Government, we developed an impact evaluation in 2015.</a:t>
            </a:r>
            <a:endParaRPr lang="en-US" sz="1200" kern="1200" dirty="0">
              <a:solidFill>
                <a:schemeClr val="tx1"/>
              </a:solidFill>
              <a:effectLst/>
              <a:latin typeface="+mn-lt"/>
              <a:ea typeface="MS PGothic" pitchFamily="34" charset="-128"/>
              <a:cs typeface="ＭＳ Ｐゴシック" charset="0"/>
            </a:endParaRPr>
          </a:p>
          <a:p>
            <a:r>
              <a:rPr lang="en-GB" sz="1200" kern="1200" dirty="0">
                <a:solidFill>
                  <a:schemeClr val="tx1"/>
                </a:solidFill>
                <a:effectLst/>
                <a:latin typeface="+mn-lt"/>
                <a:ea typeface="MS PGothic" pitchFamily="34" charset="-128"/>
                <a:cs typeface="ＭＳ Ｐゴシック" charset="0"/>
              </a:rPr>
              <a:t>The impact evaluation was the first study, to our knowledge, that measures the individual-level information that public officials hold. We developed an innovative survey instrument to assess the accuracy of information that civil servants have on their constituencies.  By comparing the responses of these officials to administrative and survey data on the same variables, we are able to assess the 'noise' in official's beliefs.  We found that civil servants make extremely large errors across the range of policy domains, including even the number of citizens that they serve:</a:t>
            </a:r>
            <a:endParaRPr lang="en-US" sz="1200" kern="1200" dirty="0">
              <a:solidFill>
                <a:schemeClr val="tx1"/>
              </a:solidFill>
              <a:effectLst/>
              <a:latin typeface="+mn-lt"/>
              <a:ea typeface="MS PGothic" pitchFamily="34" charset="-128"/>
              <a:cs typeface="ＭＳ Ｐゴシック" charset="0"/>
            </a:endParaRPr>
          </a:p>
          <a:p>
            <a:pPr lvl="0"/>
            <a:r>
              <a:rPr lang="en-GB" sz="1200" kern="1200" dirty="0">
                <a:solidFill>
                  <a:schemeClr val="tx1"/>
                </a:solidFill>
                <a:effectLst/>
                <a:latin typeface="+mn-lt"/>
                <a:ea typeface="MS PGothic" pitchFamily="34" charset="-128"/>
                <a:cs typeface="ＭＳ Ｐゴシック" charset="0"/>
              </a:rPr>
              <a:t>16% of officials over or underestimate the number of citizens that they serve by more than the population of the `typical’ district (they are an entire district away from the benchmark data!). </a:t>
            </a:r>
            <a:endParaRPr lang="en-US" sz="1200" kern="1200" dirty="0">
              <a:solidFill>
                <a:schemeClr val="tx1"/>
              </a:solidFill>
              <a:effectLst/>
              <a:latin typeface="+mn-lt"/>
              <a:ea typeface="MS PGothic" pitchFamily="34" charset="-128"/>
              <a:cs typeface="ＭＳ Ｐゴシック" charset="0"/>
            </a:endParaRPr>
          </a:p>
          <a:p>
            <a:pPr lvl="0"/>
            <a:r>
              <a:rPr lang="en-GB" sz="1200" kern="1200" dirty="0">
                <a:solidFill>
                  <a:schemeClr val="tx1"/>
                </a:solidFill>
                <a:effectLst/>
                <a:latin typeface="+mn-lt"/>
                <a:ea typeface="MS PGothic" pitchFamily="34" charset="-128"/>
                <a:cs typeface="ＭＳ Ｐゴシック" charset="0"/>
              </a:rPr>
              <a:t>47% of officials claim that their district’s population is 50% bigger or smaller than it is.  </a:t>
            </a:r>
            <a:endParaRPr lang="en-US" sz="1200" kern="1200" dirty="0">
              <a:solidFill>
                <a:schemeClr val="tx1"/>
              </a:solidFill>
              <a:effectLst/>
              <a:latin typeface="+mn-lt"/>
              <a:ea typeface="MS PGothic" pitchFamily="34" charset="-128"/>
              <a:cs typeface="ＭＳ Ｐゴシック" charset="0"/>
            </a:endParaRPr>
          </a:p>
          <a:p>
            <a:r>
              <a:rPr lang="en-US" sz="1200" kern="1200" dirty="0">
                <a:solidFill>
                  <a:schemeClr val="tx1"/>
                </a:solidFill>
                <a:effectLst/>
                <a:latin typeface="+mn-lt"/>
                <a:ea typeface="MS PGothic" pitchFamily="34" charset="-128"/>
                <a:cs typeface="ＭＳ Ｐゴシック" charset="0"/>
              </a:rPr>
              <a:t>Before the survey, we sent a data briefing to a random subset of officials to assess whether such briefings can improve the quality of information in the civil service. The briefings led to large and significant improvements in the information held by public officials.</a:t>
            </a:r>
          </a:p>
          <a:p>
            <a:r>
              <a:rPr lang="en-GB" sz="1200" kern="1200" dirty="0">
                <a:solidFill>
                  <a:schemeClr val="tx1"/>
                </a:solidFill>
                <a:effectLst/>
                <a:latin typeface="+mn-lt"/>
                <a:ea typeface="MS PGothic" pitchFamily="34" charset="-128"/>
                <a:cs typeface="ＭＳ Ｐゴシック" charset="0"/>
              </a:rPr>
              <a:t>Interestingly however, the effects of the briefings were significantly mitigated by organizational incentives. As the figure shows, the briefings had the largest impacts where management practices around information acquisition were weakest.</a:t>
            </a:r>
            <a:endParaRPr lang="en-US" sz="1200" kern="1200" dirty="0">
              <a:solidFill>
                <a:schemeClr val="tx1"/>
              </a:solidFill>
              <a:effectLst/>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0852624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EG"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701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sz="9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345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sz="900" kern="1200" dirty="0">
              <a:solidFill>
                <a:schemeClr val="tx1"/>
              </a:solidFill>
              <a:effectLst/>
              <a:latin typeface="+mn-lt"/>
              <a:ea typeface="+mn-ea"/>
              <a:cs typeface="+mn-cs"/>
            </a:endParaRPr>
          </a:p>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50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In the past five decades, the world has experienced a data revolution -- an exponential decline in the cost of producing, analyzing, and aggregating data and a substantial increase in the individuals trained in analytical methods to work with that data.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We see this impact in the private sector, where of the ten largest global companies in 2019, 7 were technology companies (World Development Report 2020).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Yet, the public sector lags in the extent to which it harnesses data to inform processes, policies, and procedures.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When harnessed, data lay the ground for improved decision-making, optimized government functioning, and more effective resource allocation in government processes from revenue management and  procurement to citizen interface (</a:t>
            </a:r>
            <a:r>
              <a:rPr lang="en-US" dirty="0" err="1"/>
              <a:t>Hashim</a:t>
            </a:r>
            <a:r>
              <a:rPr lang="en-US" dirty="0"/>
              <a:t> and </a:t>
            </a:r>
            <a:r>
              <a:rPr lang="en-US" dirty="0" err="1"/>
              <a:t>Piatti</a:t>
            </a:r>
            <a:r>
              <a:rPr lang="en-US" dirty="0"/>
              <a:t>- </a:t>
            </a:r>
            <a:r>
              <a:rPr lang="en-US" dirty="0" err="1"/>
              <a:t>Fünfkirchen</a:t>
            </a:r>
            <a:r>
              <a:rPr lang="en-US" dirty="0"/>
              <a:t> 2018; World Bank 2016, 2020a).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42500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sz="900" kern="1200" dirty="0">
              <a:solidFill>
                <a:schemeClr val="tx1"/>
              </a:solidFill>
              <a:effectLst/>
              <a:latin typeface="+mn-lt"/>
              <a:ea typeface="+mn-ea"/>
              <a:cs typeface="+mn-cs"/>
            </a:endParaRPr>
          </a:p>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351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223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sz="900" kern="1200" dirty="0">
              <a:solidFill>
                <a:schemeClr val="tx1"/>
              </a:solidFill>
              <a:effectLst/>
              <a:latin typeface="+mn-lt"/>
              <a:ea typeface="+mn-ea"/>
              <a:cs typeface="+mn-cs"/>
            </a:endParaRPr>
          </a:p>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70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900" kern="1200" dirty="0">
                <a:solidFill>
                  <a:schemeClr val="tx1"/>
                </a:solidFill>
                <a:effectLst/>
                <a:latin typeface="+mn-lt"/>
                <a:ea typeface="+mn-ea"/>
                <a:cs typeface="+mn-cs"/>
              </a:rPr>
            </a:br>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394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sz="900" kern="1200" dirty="0">
              <a:solidFill>
                <a:schemeClr val="tx1"/>
              </a:solidFill>
              <a:effectLst/>
              <a:latin typeface="+mn-lt"/>
              <a:ea typeface="+mn-ea"/>
              <a:cs typeface="+mn-cs"/>
            </a:endParaRPr>
          </a:p>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4968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EG" sz="900" kern="1200" dirty="0">
              <a:solidFill>
                <a:schemeClr val="tx1"/>
              </a:solidFill>
              <a:effectLst/>
              <a:latin typeface="+mn-lt"/>
              <a:ea typeface="+mn-ea"/>
              <a:cs typeface="+mn-cs"/>
            </a:endParaRPr>
          </a:p>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293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2633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sz="900" kern="1200" dirty="0">
              <a:solidFill>
                <a:schemeClr val="tx1"/>
              </a:solidFill>
              <a:effectLst/>
              <a:latin typeface="+mn-lt"/>
              <a:ea typeface="+mn-ea"/>
              <a:cs typeface="+mn-cs"/>
            </a:endParaRPr>
          </a:p>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451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sz="900" kern="1200" dirty="0">
              <a:solidFill>
                <a:schemeClr val="tx1"/>
              </a:solidFill>
              <a:effectLst/>
              <a:latin typeface="+mn-lt"/>
              <a:ea typeface="+mn-ea"/>
              <a:cs typeface="+mn-cs"/>
            </a:endParaRPr>
          </a:p>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7165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sz="900" kern="1200" dirty="0">
              <a:solidFill>
                <a:schemeClr val="tx1"/>
              </a:solidFill>
              <a:effectLst/>
              <a:latin typeface="+mn-lt"/>
              <a:ea typeface="+mn-ea"/>
              <a:cs typeface="+mn-cs"/>
            </a:endParaRPr>
          </a:p>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710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World Development Report 2021 cites the design of public service institutions as a key determinant of how governments harness data for decision-making. In particular, personnel matters. Public service institutions must have personnel with technological skills and data literacy; and must build the incentives for existing personnel to evolve from the status quo towards new data-driven norms.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MS PGothic" pitchFamily="34" charset="-128"/>
              <a:cs typeface="ＭＳ Ｐゴシック"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S PGothic" pitchFamily="34" charset="-128"/>
                <a:cs typeface="ＭＳ Ｐゴシック" charset="0"/>
              </a:rPr>
              <a:t>Recruitment: public administrations in EU-28 countries need an additional 1.7 million employees to address the current skills gap. Governments must recruit personnel that can thread the needle towards empirics.</a:t>
            </a:r>
          </a:p>
          <a:p>
            <a:endParaRPr lang="en-US" sz="1200" kern="1200" dirty="0">
              <a:solidFill>
                <a:schemeClr val="tx1"/>
              </a:solidFill>
              <a:effectLst/>
              <a:latin typeface="+mn-lt"/>
              <a:ea typeface="MS PGothic" pitchFamily="34" charset="-128"/>
              <a:cs typeface="ＭＳ Ｐゴシック" charset="0"/>
            </a:endParaRPr>
          </a:p>
          <a:p>
            <a:r>
              <a:rPr lang="en-US" sz="1200" kern="1200" dirty="0">
                <a:solidFill>
                  <a:schemeClr val="tx1"/>
                </a:solidFill>
                <a:effectLst/>
                <a:latin typeface="+mn-lt"/>
                <a:ea typeface="MS PGothic" pitchFamily="34" charset="-128"/>
                <a:cs typeface="ＭＳ Ｐゴシック" charset="0"/>
              </a:rPr>
              <a:t>Training:  Given the nature of the public sector, </a:t>
            </a:r>
            <a:r>
              <a:rPr lang="uz-Cyrl-UZ" sz="1200" kern="1200" dirty="0">
                <a:solidFill>
                  <a:schemeClr val="tx1"/>
                </a:solidFill>
                <a:effectLst/>
                <a:latin typeface="+mn-lt"/>
                <a:ea typeface="MS PGothic" pitchFamily="34" charset="-128"/>
                <a:cs typeface="ＭＳ Ｐゴシック" charset="0"/>
              </a:rPr>
              <a:t>the majority of </a:t>
            </a:r>
            <a:r>
              <a:rPr lang="en-US" sz="1200" kern="1200" dirty="0">
                <a:solidFill>
                  <a:schemeClr val="tx1"/>
                </a:solidFill>
                <a:effectLst/>
                <a:latin typeface="+mn-lt"/>
                <a:ea typeface="MS PGothic" pitchFamily="34" charset="-128"/>
                <a:cs typeface="ＭＳ Ｐゴシック" charset="0"/>
              </a:rPr>
              <a:t>current </a:t>
            </a:r>
            <a:r>
              <a:rPr lang="uz-Cyrl-UZ" sz="1200" kern="1200" dirty="0">
                <a:solidFill>
                  <a:schemeClr val="tx1"/>
                </a:solidFill>
                <a:effectLst/>
                <a:latin typeface="+mn-lt"/>
                <a:ea typeface="MS PGothic" pitchFamily="34" charset="-128"/>
                <a:cs typeface="ＭＳ Ｐゴシック" charset="0"/>
              </a:rPr>
              <a:t>public servants will continue to </a:t>
            </a:r>
            <a:r>
              <a:rPr lang="en-US" sz="1200" kern="1200" dirty="0">
                <a:solidFill>
                  <a:schemeClr val="tx1"/>
                </a:solidFill>
                <a:effectLst/>
                <a:latin typeface="+mn-lt"/>
                <a:ea typeface="MS PGothic" pitchFamily="34" charset="-128"/>
                <a:cs typeface="ＭＳ Ｐゴシック" charset="0"/>
              </a:rPr>
              <a:t>be </a:t>
            </a:r>
            <a:r>
              <a:rPr lang="uz-Cyrl-UZ" sz="1200" kern="1200" dirty="0">
                <a:solidFill>
                  <a:schemeClr val="tx1"/>
                </a:solidFill>
                <a:effectLst/>
                <a:latin typeface="+mn-lt"/>
                <a:ea typeface="MS PGothic" pitchFamily="34" charset="-128"/>
                <a:cs typeface="ＭＳ Ｐゴシック" charset="0"/>
              </a:rPr>
              <a:t>employed in service for the foreseeable future. </a:t>
            </a:r>
            <a:r>
              <a:rPr lang="en-US" sz="1200" kern="1200" dirty="0">
                <a:solidFill>
                  <a:schemeClr val="tx1"/>
                </a:solidFill>
                <a:effectLst/>
                <a:latin typeface="+mn-lt"/>
                <a:ea typeface="MS PGothic" pitchFamily="34" charset="-128"/>
                <a:cs typeface="ＭＳ Ｐゴシック" charset="0"/>
              </a:rPr>
              <a:t>Governments must implement training and capacity-building for existing personnel to create cultures of empirics rather than pockets of knowledge.</a:t>
            </a:r>
          </a:p>
          <a:p>
            <a:endParaRPr lang="en-US" sz="1200" kern="1200" dirty="0">
              <a:solidFill>
                <a:schemeClr val="tx1"/>
              </a:solidFill>
              <a:effectLst/>
              <a:latin typeface="+mn-lt"/>
              <a:ea typeface="MS PGothic" pitchFamily="34" charset="-128"/>
              <a:cs typeface="ＭＳ Ｐゴシック" charset="0"/>
            </a:endParaRPr>
          </a:p>
          <a:p>
            <a:r>
              <a:rPr lang="en-US" sz="1200" kern="1200" dirty="0">
                <a:solidFill>
                  <a:schemeClr val="tx1"/>
                </a:solidFill>
                <a:effectLst/>
                <a:latin typeface="+mn-lt"/>
                <a:ea typeface="MS PGothic" pitchFamily="34" charset="-128"/>
                <a:cs typeface="ＭＳ Ｐゴシック" charset="0"/>
              </a:rPr>
              <a:t>Teams: as much of public sector work, particularly public administration, is team-based, governments must</a:t>
            </a:r>
            <a:r>
              <a:rPr lang="uz-Cyrl-UZ" sz="1200" kern="1200" dirty="0">
                <a:solidFill>
                  <a:schemeClr val="tx1"/>
                </a:solidFill>
                <a:effectLst/>
                <a:latin typeface="+mn-lt"/>
                <a:ea typeface="MS PGothic" pitchFamily="34" charset="-128"/>
                <a:cs typeface="ＭＳ Ｐゴシック" charset="0"/>
              </a:rPr>
              <a:t> complement existing expertise with personalities and skills that move public administration towards the use of data (World Development Report, 2021). </a:t>
            </a:r>
            <a:r>
              <a:rPr lang="en-US" sz="1200" kern="1200" dirty="0">
                <a:solidFill>
                  <a:schemeClr val="tx1"/>
                </a:solidFill>
                <a:effectLst/>
                <a:latin typeface="+mn-lt"/>
                <a:ea typeface="MS PGothic" pitchFamily="34" charset="-128"/>
                <a:cs typeface="ＭＳ Ｐゴシック" charset="0"/>
              </a:rPr>
              <a:t>Tacit knowledge is key in the public sector: personnel make decisions by asking friends and colleagues. So team composition and organizational knowledge matters for decision-making.</a:t>
            </a:r>
          </a:p>
          <a:p>
            <a:endParaRPr lang="en-US" sz="1200" kern="1200" dirty="0">
              <a:solidFill>
                <a:schemeClr val="tx1"/>
              </a:solidFill>
              <a:effectLst/>
              <a:latin typeface="+mn-lt"/>
              <a:ea typeface="MS PGothic" pitchFamily="34"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Incentives: Personnel respond to the incentive environment in which they work. Traditionally marked by hierarchy and bureaucracy, the public administration introduces different conditions for learning. Institutions and governments that can effectively shift incentive structures to motivate personnel to acquire, absorb and act on new information will be successful in building a data-oriented public sector.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7022363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6404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G" sz="900" kern="1200" dirty="0">
              <a:solidFill>
                <a:schemeClr val="tx1"/>
              </a:solidFill>
              <a:effectLst/>
              <a:latin typeface="+mn-lt"/>
              <a:ea typeface="+mn-ea"/>
              <a:cs typeface="+mn-cs"/>
            </a:endParaRPr>
          </a:p>
          <a:p>
            <a:endParaRPr lang="en-EG"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4CF5BCF-C410-4A42-A67A-F296C8123BDA}" type="slidenum">
              <a:rPr kumimoji="0" lang="en-EG"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EG"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556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Who makes up the public administration? What policies foster learning, innovation, reform? While a wealth of data exists within public administrations, very little research exists on the personnel upon whom we rely to systematize the use of data and evidence. In shedding light on who makes up public administrations – and the attitudes, motivations, and characteristics they carry – we can begin to identify opportunities to foster learning, innovation, and reform within the public administration. </a:t>
            </a:r>
          </a:p>
          <a:p>
            <a:pPr>
              <a:buFont typeface="Arial" panose="020B0604020202020204" pitchFamily="34" charset="0"/>
              <a:buNone/>
            </a:pPr>
            <a:endParaRPr lang="en-US" dirty="0"/>
          </a:p>
          <a:p>
            <a:pPr marL="0" marR="0" lvl="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In order to engage with and capitalize on data for improved public sector functioning, we must first understand and foster environments in the </a:t>
            </a:r>
            <a:r>
              <a:rPr lang="en-US" b="1" dirty="0"/>
              <a:t>public administration </a:t>
            </a:r>
            <a:r>
              <a:rPr lang="en-US" dirty="0"/>
              <a:t>itself that give way to data for decision-making. In essence, the design of the public sector and the implementation architecture itself must be informed by data.  </a:t>
            </a:r>
          </a:p>
          <a:p>
            <a:pPr>
              <a:buFont typeface="Arial" panose="020B0604020202020204" pitchFamily="34" charset="0"/>
              <a:buNone/>
            </a:pPr>
            <a:endParaRPr lang="en-US" dirty="0"/>
          </a:p>
          <a:p>
            <a:pP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39252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8383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precisely the area in which our team at the World Bank’s Bureaucracy Lab works. A joint initiative between operations and research (Government Global Practice (GGP) and Development Impact Evaluation Group (DIME)), The Lab was founded to fill the empirical knowledge gap on public administrations across the world. </a:t>
            </a:r>
          </a:p>
          <a:p>
            <a:endParaRPr lang="en-US" dirty="0"/>
          </a:p>
          <a:p>
            <a:r>
              <a:rPr lang="en-US" dirty="0"/>
              <a:t>At the time, despite their importance, the role of the administrators and managers who are responsible for regulating, financing, and monitoring the work of service providers and other business and citizen-facing public employees was largely a “black box.” </a:t>
            </a:r>
          </a:p>
          <a:p>
            <a:endParaRPr lang="en-US" dirty="0"/>
          </a:p>
          <a:p>
            <a:r>
              <a:rPr lang="en-US" dirty="0"/>
              <a:t>The Lab fused the rigorous data-driven methodologies of DIME with the operational expertise of The GGP to fill this gap, harnessing cutting edge evidence to engender actionable change within public administrations across the globe.</a:t>
            </a:r>
          </a:p>
          <a:p>
            <a:endParaRPr lang="en-US" dirty="0"/>
          </a:p>
          <a:p>
            <a:r>
              <a:rPr lang="en-US" dirty="0"/>
              <a:t>In doing so, we can begin to answer questions on how to reform civil service towards optimal outcomes, including a data-oriented culture.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975018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Bureaucracy Lab’s work around the world can be broken down into five pillars. </a:t>
            </a:r>
          </a:p>
          <a:p>
            <a:pPr marL="0" indent="0">
              <a:buNone/>
            </a:pPr>
            <a:endParaRPr lang="en-US" dirty="0"/>
          </a:p>
          <a:p>
            <a:pPr marL="228600" indent="-228600">
              <a:buAutoNum type="arabicParenR"/>
            </a:pPr>
            <a:r>
              <a:rPr lang="en-US" dirty="0"/>
              <a:t>Worldwide Bureaucracy Indicators: we house </a:t>
            </a:r>
            <a:r>
              <a:rPr lang="en-US" b="1" dirty="0"/>
              <a:t>global benchmarking data</a:t>
            </a:r>
            <a:r>
              <a:rPr lang="en-US" dirty="0"/>
              <a:t> on public administration, which provides cross-country insight into the pay, composition, and characteristics of the public sector.</a:t>
            </a:r>
          </a:p>
          <a:p>
            <a:pPr marL="228600" indent="-228600">
              <a:buAutoNum type="arabicParenR"/>
            </a:pPr>
            <a:r>
              <a:rPr lang="en-US" dirty="0"/>
              <a:t>We run </a:t>
            </a:r>
            <a:r>
              <a:rPr lang="en-US" b="1" dirty="0"/>
              <a:t>public employment diagnostics</a:t>
            </a:r>
            <a:r>
              <a:rPr lang="en-US" dirty="0"/>
              <a:t> to understand factors like pay dispersion, wage bills, and their implications on the productivity and future of the public sector.</a:t>
            </a:r>
          </a:p>
          <a:p>
            <a:pPr marL="228600" indent="-228600">
              <a:buAutoNum type="arabicParenR"/>
            </a:pPr>
            <a:r>
              <a:rPr lang="en-US" dirty="0"/>
              <a:t>We house, with partners from Stanford, Nottingham, and UCL, the </a:t>
            </a:r>
            <a:r>
              <a:rPr lang="en-US" b="1" dirty="0"/>
              <a:t>Global Survey of Public Servants</a:t>
            </a:r>
            <a:r>
              <a:rPr lang="en-US" dirty="0"/>
              <a:t>, which gathers granular data on civil servants and managers to understand the attitudes, motivations, and environments of civil servants; completed surveys in over 32 countries.</a:t>
            </a:r>
          </a:p>
          <a:p>
            <a:pPr marL="228600" indent="-228600">
              <a:buAutoNum type="arabicParenR"/>
            </a:pPr>
            <a:r>
              <a:rPr lang="en-US" dirty="0"/>
              <a:t>We run </a:t>
            </a:r>
            <a:r>
              <a:rPr lang="en-US" b="1" dirty="0"/>
              <a:t>productivity assessments</a:t>
            </a:r>
            <a:r>
              <a:rPr lang="en-US" b="0" dirty="0"/>
              <a:t>, which</a:t>
            </a:r>
            <a:r>
              <a:rPr lang="en-US" dirty="0"/>
              <a:t> reveal a range of insights, including the importance of attitudes, motivations, and  factors like performance management on public administration performance.</a:t>
            </a:r>
          </a:p>
          <a:p>
            <a:pPr marL="685800" marR="0" lvl="1" indent="-228600" algn="l" defTabSz="457200" rtl="0" eaLnBrk="0" fontAlgn="base" latinLnBrk="0" hangingPunct="0">
              <a:lnSpc>
                <a:spcPct val="100000"/>
              </a:lnSpc>
              <a:spcBef>
                <a:spcPct val="30000"/>
              </a:spcBef>
              <a:spcAft>
                <a:spcPct val="0"/>
              </a:spcAft>
              <a:buClrTx/>
              <a:buSzTx/>
              <a:buFontTx/>
              <a:buAutoNum type="arabicParenR"/>
              <a:tabLst/>
              <a:defRPr/>
            </a:pPr>
            <a:r>
              <a:rPr lang="en-US" sz="1200" kern="1200" dirty="0">
                <a:solidFill>
                  <a:schemeClr val="tx1"/>
                </a:solidFill>
                <a:effectLst/>
                <a:latin typeface="+mn-lt"/>
                <a:ea typeface="MS PGothic" pitchFamily="34" charset="-128"/>
                <a:cs typeface="ＭＳ Ｐゴシック" charset="0"/>
              </a:rPr>
              <a:t>In Liberia, for example, our data collection in the Forestry Development Authority showed that the quality of management, particularly staff performance evaluations, is a main determinant of staff motivation, yet only a minority of staff had undergone performance evaluations. Such information can inform future directions in management and organization.</a:t>
            </a:r>
            <a:endParaRPr lang="en-US" dirty="0"/>
          </a:p>
          <a:p>
            <a:pPr marL="228600" indent="-228600">
              <a:buAutoNum type="arabicParenR"/>
            </a:pPr>
            <a:r>
              <a:rPr lang="en-US" dirty="0"/>
              <a:t>We generate </a:t>
            </a:r>
            <a:r>
              <a:rPr lang="en-US" b="1" dirty="0"/>
              <a:t>experimental evidence </a:t>
            </a:r>
            <a:r>
              <a:rPr lang="en-US" dirty="0"/>
              <a:t>on civil service reforms, employing rigorous impact evaluation methodology to provide policy-relevant information.</a:t>
            </a:r>
          </a:p>
          <a:p>
            <a:endParaRPr lang="en-US" dirty="0"/>
          </a:p>
          <a:p>
            <a:r>
              <a:rPr lang="en-US" dirty="0"/>
              <a:t>All of these pillars of work give us a better understanding of the institutions and individuals that make up public administrations; that shape policymaking; and that lie behind the decision to adopt and harness data or forgo the windows of opportunity to become data driven organizations.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32490766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An example of survey and diagnostic work: as part of a baseline diagnostic, </a:t>
            </a:r>
            <a:r>
              <a:rPr lang="en-US" sz="1200" b="0" kern="1200" dirty="0">
                <a:solidFill>
                  <a:schemeClr val="tx1"/>
                </a:solidFill>
                <a:effectLst/>
                <a:latin typeface="+mn-lt"/>
                <a:ea typeface="MS PGothic" pitchFamily="34" charset="-128"/>
              </a:rPr>
              <a:t>t</a:t>
            </a:r>
            <a:r>
              <a:rPr lang="en-US" sz="1200" b="0" kern="1200" dirty="0">
                <a:solidFill>
                  <a:schemeClr val="tx1"/>
                </a:solidFill>
                <a:effectLst/>
                <a:latin typeface="+mn-lt"/>
                <a:ea typeface="MS PGothic" pitchFamily="34" charset="-128"/>
                <a:cs typeface="ＭＳ Ｐゴシック" charset="0"/>
              </a:rPr>
              <a:t>he Bureaucracy Lab and its partners audited more than 7,000 quarterly and annual progress reports and surveyed about 3,000 civil servants across 47 central Ministries, Department, and Agencies (MDAs) in Ghana throughout 2015. The data revealed four interesting facts: (</a:t>
            </a:r>
            <a:r>
              <a:rPr lang="en-US" sz="1200" b="0" kern="1200" dirty="0" err="1">
                <a:solidFill>
                  <a:schemeClr val="tx1"/>
                </a:solidFill>
                <a:effectLst/>
                <a:latin typeface="+mn-lt"/>
                <a:ea typeface="MS PGothic" pitchFamily="34" charset="-128"/>
                <a:cs typeface="ＭＳ Ｐゴシック" charset="0"/>
              </a:rPr>
              <a:t>i</a:t>
            </a:r>
            <a:r>
              <a:rPr lang="en-US" sz="1200" b="0" kern="1200" dirty="0">
                <a:solidFill>
                  <a:schemeClr val="tx1"/>
                </a:solidFill>
                <a:effectLst/>
                <a:latin typeface="+mn-lt"/>
                <a:ea typeface="MS PGothic" pitchFamily="34" charset="-128"/>
                <a:cs typeface="ＭＳ Ｐゴシック" charset="0"/>
              </a:rPr>
              <a:t>) the quality of management across and within organizations explains much of the variation in productivity; (ii) the Ghanaian civil service is characterized by substantial heterogeneity in productivity across and within organizations; (iii) civil servants demonstrated constraints in their ability to resolve problems, showing a disconnection between identifying problems and practical knowledge of how to tackle them; and (iv) public officials were not satisfied with the currently provided training programs.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406891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6BCF4A-D3EC-4511-9E2C-48701148348C}" type="slidenum">
              <a:rPr kumimoji="0" lang="en-US" altLang="en-US" sz="1200" b="1" i="0" u="none" strike="noStrike" kern="1200" cap="none" spc="0" normalizeH="0" baseline="0" noProof="0" smtClean="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1" i="0" u="none" strike="noStrike" kern="1200" cap="none" spc="0" normalizeH="0" baseline="0" noProof="0" dirty="0">
              <a:ln>
                <a:noFill/>
              </a:ln>
              <a:solidFill>
                <a:prstClr val="black"/>
              </a:solidFill>
              <a:effectLst/>
              <a:uLnTx/>
              <a:uFillTx/>
              <a:latin typeface="Trebuchet MS" panose="020B0603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1865927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551467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172380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18068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E50974-2350-3542-ACB8-A92E90925F3B}" type="datetime1">
              <a:rPr lang="en-US" smtClean="0"/>
              <a:t>6/30/2021</a:t>
            </a:fld>
            <a:endParaRPr lang="en-EG"/>
          </a:p>
        </p:txBody>
      </p:sp>
      <p:sp>
        <p:nvSpPr>
          <p:cNvPr id="5" name="Footer Placeholder 4"/>
          <p:cNvSpPr>
            <a:spLocks noGrp="1"/>
          </p:cNvSpPr>
          <p:nvPr>
            <p:ph type="ftr" sz="quarter" idx="11"/>
          </p:nvPr>
        </p:nvSpPr>
        <p:spPr/>
        <p:txBody>
          <a:bodyPr/>
          <a:lstStyle/>
          <a:p>
            <a:endParaRPr lang="en-EG"/>
          </a:p>
        </p:txBody>
      </p:sp>
      <p:sp>
        <p:nvSpPr>
          <p:cNvPr id="6" name="Slide Number Placeholder 5"/>
          <p:cNvSpPr>
            <a:spLocks noGrp="1"/>
          </p:cNvSpPr>
          <p:nvPr>
            <p:ph type="sldNum" sz="quarter" idx="12"/>
          </p:nvPr>
        </p:nvSpPr>
        <p:spPr/>
        <p:txBody>
          <a:bodyPr/>
          <a:lstStyle/>
          <a:p>
            <a:fld id="{6367C463-AACB-894F-96BE-3B755B18634A}" type="slidenum">
              <a:rPr lang="en-EG" smtClean="0"/>
              <a:pPr/>
              <a:t>‹nr.›</a:t>
            </a:fld>
            <a:endParaRPr lang="en-EG"/>
          </a:p>
        </p:txBody>
      </p:sp>
    </p:spTree>
    <p:extLst>
      <p:ext uri="{BB962C8B-B14F-4D97-AF65-F5344CB8AC3E}">
        <p14:creationId xmlns:p14="http://schemas.microsoft.com/office/powerpoint/2010/main" val="310963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B56986-BF8D-954B-A21C-D8D1774A9E4D}" type="datetime1">
              <a:rPr lang="en-US" smtClean="0"/>
              <a:t>6/30/2021</a:t>
            </a:fld>
            <a:endParaRPr lang="en-EG"/>
          </a:p>
        </p:txBody>
      </p:sp>
      <p:sp>
        <p:nvSpPr>
          <p:cNvPr id="5" name="Footer Placeholder 4"/>
          <p:cNvSpPr>
            <a:spLocks noGrp="1"/>
          </p:cNvSpPr>
          <p:nvPr>
            <p:ph type="ftr" sz="quarter" idx="11"/>
          </p:nvPr>
        </p:nvSpPr>
        <p:spPr/>
        <p:txBody>
          <a:bodyPr/>
          <a:lstStyle/>
          <a:p>
            <a:endParaRPr lang="en-EG"/>
          </a:p>
        </p:txBody>
      </p:sp>
      <p:sp>
        <p:nvSpPr>
          <p:cNvPr id="6" name="Slide Number Placeholder 5"/>
          <p:cNvSpPr>
            <a:spLocks noGrp="1"/>
          </p:cNvSpPr>
          <p:nvPr>
            <p:ph type="sldNum" sz="quarter" idx="12"/>
          </p:nvPr>
        </p:nvSpPr>
        <p:spPr/>
        <p:txBody>
          <a:bodyPr/>
          <a:lstStyle/>
          <a:p>
            <a:fld id="{6367C463-AACB-894F-96BE-3B755B18634A}" type="slidenum">
              <a:rPr lang="en-EG" smtClean="0"/>
              <a:pPr/>
              <a:t>‹nr.›</a:t>
            </a:fld>
            <a:endParaRPr lang="en-EG"/>
          </a:p>
        </p:txBody>
      </p:sp>
    </p:spTree>
    <p:extLst>
      <p:ext uri="{BB962C8B-B14F-4D97-AF65-F5344CB8AC3E}">
        <p14:creationId xmlns:p14="http://schemas.microsoft.com/office/powerpoint/2010/main" val="1994274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1D84EF-C17F-7A4C-AE45-1FFE805CD2DC}" type="datetime1">
              <a:rPr lang="en-US" smtClean="0"/>
              <a:t>6/30/2021</a:t>
            </a:fld>
            <a:endParaRPr lang="en-EG"/>
          </a:p>
        </p:txBody>
      </p:sp>
      <p:sp>
        <p:nvSpPr>
          <p:cNvPr id="5" name="Footer Placeholder 4"/>
          <p:cNvSpPr>
            <a:spLocks noGrp="1"/>
          </p:cNvSpPr>
          <p:nvPr>
            <p:ph type="ftr" sz="quarter" idx="11"/>
          </p:nvPr>
        </p:nvSpPr>
        <p:spPr/>
        <p:txBody>
          <a:bodyPr/>
          <a:lstStyle/>
          <a:p>
            <a:endParaRPr lang="en-EG"/>
          </a:p>
        </p:txBody>
      </p:sp>
      <p:sp>
        <p:nvSpPr>
          <p:cNvPr id="6" name="Slide Number Placeholder 5"/>
          <p:cNvSpPr>
            <a:spLocks noGrp="1"/>
          </p:cNvSpPr>
          <p:nvPr>
            <p:ph type="sldNum" sz="quarter" idx="12"/>
          </p:nvPr>
        </p:nvSpPr>
        <p:spPr/>
        <p:txBody>
          <a:bodyPr/>
          <a:lstStyle/>
          <a:p>
            <a:fld id="{6367C463-AACB-894F-96BE-3B755B18634A}" type="slidenum">
              <a:rPr lang="en-EG" smtClean="0"/>
              <a:pPr/>
              <a:t>‹nr.›</a:t>
            </a:fld>
            <a:endParaRPr lang="en-EG"/>
          </a:p>
        </p:txBody>
      </p:sp>
    </p:spTree>
    <p:extLst>
      <p:ext uri="{BB962C8B-B14F-4D97-AF65-F5344CB8AC3E}">
        <p14:creationId xmlns:p14="http://schemas.microsoft.com/office/powerpoint/2010/main" val="2861216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068111-A012-4543-AF44-746CE0831A2B}" type="datetime1">
              <a:rPr lang="en-US" smtClean="0"/>
              <a:t>6/30/2021</a:t>
            </a:fld>
            <a:endParaRPr lang="en-EG"/>
          </a:p>
        </p:txBody>
      </p:sp>
      <p:sp>
        <p:nvSpPr>
          <p:cNvPr id="6" name="Footer Placeholder 5"/>
          <p:cNvSpPr>
            <a:spLocks noGrp="1"/>
          </p:cNvSpPr>
          <p:nvPr>
            <p:ph type="ftr" sz="quarter" idx="11"/>
          </p:nvPr>
        </p:nvSpPr>
        <p:spPr/>
        <p:txBody>
          <a:bodyPr/>
          <a:lstStyle/>
          <a:p>
            <a:endParaRPr lang="en-EG"/>
          </a:p>
        </p:txBody>
      </p:sp>
      <p:sp>
        <p:nvSpPr>
          <p:cNvPr id="7" name="Slide Number Placeholder 6"/>
          <p:cNvSpPr>
            <a:spLocks noGrp="1"/>
          </p:cNvSpPr>
          <p:nvPr>
            <p:ph type="sldNum" sz="quarter" idx="12"/>
          </p:nvPr>
        </p:nvSpPr>
        <p:spPr/>
        <p:txBody>
          <a:bodyPr/>
          <a:lstStyle/>
          <a:p>
            <a:fld id="{6367C463-AACB-894F-96BE-3B755B18634A}" type="slidenum">
              <a:rPr lang="en-EG" smtClean="0"/>
              <a:t>‹nr.›</a:t>
            </a:fld>
            <a:endParaRPr lang="en-EG"/>
          </a:p>
        </p:txBody>
      </p:sp>
    </p:spTree>
    <p:extLst>
      <p:ext uri="{BB962C8B-B14F-4D97-AF65-F5344CB8AC3E}">
        <p14:creationId xmlns:p14="http://schemas.microsoft.com/office/powerpoint/2010/main" val="28088050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3B0394E-B152-314C-9289-3BC9C322772B}" type="datetime1">
              <a:rPr lang="en-US" smtClean="0"/>
              <a:t>6/30/2021</a:t>
            </a:fld>
            <a:endParaRPr lang="en-EG"/>
          </a:p>
        </p:txBody>
      </p:sp>
      <p:sp>
        <p:nvSpPr>
          <p:cNvPr id="8" name="Footer Placeholder 7"/>
          <p:cNvSpPr>
            <a:spLocks noGrp="1"/>
          </p:cNvSpPr>
          <p:nvPr>
            <p:ph type="ftr" sz="quarter" idx="11"/>
          </p:nvPr>
        </p:nvSpPr>
        <p:spPr/>
        <p:txBody>
          <a:bodyPr/>
          <a:lstStyle/>
          <a:p>
            <a:endParaRPr lang="en-EG"/>
          </a:p>
        </p:txBody>
      </p:sp>
      <p:sp>
        <p:nvSpPr>
          <p:cNvPr id="9" name="Slide Number Placeholder 8"/>
          <p:cNvSpPr>
            <a:spLocks noGrp="1"/>
          </p:cNvSpPr>
          <p:nvPr>
            <p:ph type="sldNum" sz="quarter" idx="12"/>
          </p:nvPr>
        </p:nvSpPr>
        <p:spPr/>
        <p:txBody>
          <a:bodyPr/>
          <a:lstStyle/>
          <a:p>
            <a:fld id="{6367C463-AACB-894F-96BE-3B755B18634A}" type="slidenum">
              <a:rPr lang="en-EG" smtClean="0"/>
              <a:t>‹nr.›</a:t>
            </a:fld>
            <a:endParaRPr lang="en-EG"/>
          </a:p>
        </p:txBody>
      </p:sp>
    </p:spTree>
    <p:extLst>
      <p:ext uri="{BB962C8B-B14F-4D97-AF65-F5344CB8AC3E}">
        <p14:creationId xmlns:p14="http://schemas.microsoft.com/office/powerpoint/2010/main" val="3898155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EDFF40A-757E-AA43-8B29-F61C2D8B97D8}" type="datetime1">
              <a:rPr lang="en-US" smtClean="0"/>
              <a:t>6/30/2021</a:t>
            </a:fld>
            <a:endParaRPr lang="en-EG"/>
          </a:p>
        </p:txBody>
      </p:sp>
      <p:sp>
        <p:nvSpPr>
          <p:cNvPr id="4" name="Footer Placeholder 3"/>
          <p:cNvSpPr>
            <a:spLocks noGrp="1"/>
          </p:cNvSpPr>
          <p:nvPr>
            <p:ph type="ftr" sz="quarter" idx="11"/>
          </p:nvPr>
        </p:nvSpPr>
        <p:spPr/>
        <p:txBody>
          <a:bodyPr/>
          <a:lstStyle/>
          <a:p>
            <a:endParaRPr lang="en-EG"/>
          </a:p>
        </p:txBody>
      </p:sp>
      <p:sp>
        <p:nvSpPr>
          <p:cNvPr id="5" name="Slide Number Placeholder 4"/>
          <p:cNvSpPr>
            <a:spLocks noGrp="1"/>
          </p:cNvSpPr>
          <p:nvPr>
            <p:ph type="sldNum" sz="quarter" idx="12"/>
          </p:nvPr>
        </p:nvSpPr>
        <p:spPr/>
        <p:txBody>
          <a:bodyPr/>
          <a:lstStyle/>
          <a:p>
            <a:fld id="{6367C463-AACB-894F-96BE-3B755B18634A}" type="slidenum">
              <a:rPr lang="en-EG" smtClean="0"/>
              <a:t>‹nr.›</a:t>
            </a:fld>
            <a:endParaRPr lang="en-EG"/>
          </a:p>
        </p:txBody>
      </p:sp>
    </p:spTree>
    <p:extLst>
      <p:ext uri="{BB962C8B-B14F-4D97-AF65-F5344CB8AC3E}">
        <p14:creationId xmlns:p14="http://schemas.microsoft.com/office/powerpoint/2010/main" val="462107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D9B87D-F836-7D40-987A-8155BE860327}" type="datetime1">
              <a:rPr lang="en-US" smtClean="0"/>
              <a:t>6/30/2021</a:t>
            </a:fld>
            <a:endParaRPr lang="en-EG"/>
          </a:p>
        </p:txBody>
      </p:sp>
      <p:sp>
        <p:nvSpPr>
          <p:cNvPr id="3" name="Footer Placeholder 2"/>
          <p:cNvSpPr>
            <a:spLocks noGrp="1"/>
          </p:cNvSpPr>
          <p:nvPr>
            <p:ph type="ftr" sz="quarter" idx="11"/>
          </p:nvPr>
        </p:nvSpPr>
        <p:spPr/>
        <p:txBody>
          <a:bodyPr/>
          <a:lstStyle/>
          <a:p>
            <a:endParaRPr lang="en-EG"/>
          </a:p>
        </p:txBody>
      </p:sp>
      <p:sp>
        <p:nvSpPr>
          <p:cNvPr id="4" name="Slide Number Placeholder 3"/>
          <p:cNvSpPr>
            <a:spLocks noGrp="1"/>
          </p:cNvSpPr>
          <p:nvPr>
            <p:ph type="sldNum" sz="quarter" idx="12"/>
          </p:nvPr>
        </p:nvSpPr>
        <p:spPr/>
        <p:txBody>
          <a:bodyPr/>
          <a:lstStyle/>
          <a:p>
            <a:fld id="{6367C463-AACB-894F-96BE-3B755B18634A}" type="slidenum">
              <a:rPr lang="en-EG" smtClean="0"/>
              <a:t>‹nr.›</a:t>
            </a:fld>
            <a:endParaRPr lang="en-EG"/>
          </a:p>
        </p:txBody>
      </p:sp>
    </p:spTree>
    <p:extLst>
      <p:ext uri="{BB962C8B-B14F-4D97-AF65-F5344CB8AC3E}">
        <p14:creationId xmlns:p14="http://schemas.microsoft.com/office/powerpoint/2010/main" val="3375031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0AE902-E328-8648-87F4-23471C2E2530}" type="datetime1">
              <a:rPr lang="en-US" smtClean="0"/>
              <a:t>6/30/2021</a:t>
            </a:fld>
            <a:endParaRPr lang="en-EG"/>
          </a:p>
        </p:txBody>
      </p:sp>
      <p:sp>
        <p:nvSpPr>
          <p:cNvPr id="6" name="Footer Placeholder 5"/>
          <p:cNvSpPr>
            <a:spLocks noGrp="1"/>
          </p:cNvSpPr>
          <p:nvPr>
            <p:ph type="ftr" sz="quarter" idx="11"/>
          </p:nvPr>
        </p:nvSpPr>
        <p:spPr/>
        <p:txBody>
          <a:bodyPr/>
          <a:lstStyle/>
          <a:p>
            <a:endParaRPr lang="en-EG"/>
          </a:p>
        </p:txBody>
      </p:sp>
      <p:sp>
        <p:nvSpPr>
          <p:cNvPr id="7" name="Slide Number Placeholder 6"/>
          <p:cNvSpPr>
            <a:spLocks noGrp="1"/>
          </p:cNvSpPr>
          <p:nvPr>
            <p:ph type="sldNum" sz="quarter" idx="12"/>
          </p:nvPr>
        </p:nvSpPr>
        <p:spPr/>
        <p:txBody>
          <a:bodyPr/>
          <a:lstStyle/>
          <a:p>
            <a:fld id="{6367C463-AACB-894F-96BE-3B755B18634A}" type="slidenum">
              <a:rPr lang="en-EG" smtClean="0"/>
              <a:t>‹nr.›</a:t>
            </a:fld>
            <a:endParaRPr lang="en-EG"/>
          </a:p>
        </p:txBody>
      </p:sp>
    </p:spTree>
    <p:extLst>
      <p:ext uri="{BB962C8B-B14F-4D97-AF65-F5344CB8AC3E}">
        <p14:creationId xmlns:p14="http://schemas.microsoft.com/office/powerpoint/2010/main" val="2878144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454174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6AD219D-5666-0342-BB83-46FE7CD737A8}" type="datetime1">
              <a:rPr lang="en-US" smtClean="0"/>
              <a:t>6/30/2021</a:t>
            </a:fld>
            <a:endParaRPr lang="en-EG"/>
          </a:p>
        </p:txBody>
      </p:sp>
      <p:sp>
        <p:nvSpPr>
          <p:cNvPr id="6" name="Footer Placeholder 5"/>
          <p:cNvSpPr>
            <a:spLocks noGrp="1"/>
          </p:cNvSpPr>
          <p:nvPr>
            <p:ph type="ftr" sz="quarter" idx="11"/>
          </p:nvPr>
        </p:nvSpPr>
        <p:spPr/>
        <p:txBody>
          <a:bodyPr/>
          <a:lstStyle/>
          <a:p>
            <a:endParaRPr lang="en-EG"/>
          </a:p>
        </p:txBody>
      </p:sp>
      <p:sp>
        <p:nvSpPr>
          <p:cNvPr id="7" name="Slide Number Placeholder 6"/>
          <p:cNvSpPr>
            <a:spLocks noGrp="1"/>
          </p:cNvSpPr>
          <p:nvPr>
            <p:ph type="sldNum" sz="quarter" idx="12"/>
          </p:nvPr>
        </p:nvSpPr>
        <p:spPr/>
        <p:txBody>
          <a:bodyPr/>
          <a:lstStyle/>
          <a:p>
            <a:fld id="{6367C463-AACB-894F-96BE-3B755B18634A}" type="slidenum">
              <a:rPr lang="en-EG" smtClean="0"/>
              <a:t>‹nr.›</a:t>
            </a:fld>
            <a:endParaRPr lang="en-EG"/>
          </a:p>
        </p:txBody>
      </p:sp>
    </p:spTree>
    <p:extLst>
      <p:ext uri="{BB962C8B-B14F-4D97-AF65-F5344CB8AC3E}">
        <p14:creationId xmlns:p14="http://schemas.microsoft.com/office/powerpoint/2010/main" val="1070775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A02E51-70BE-2C40-93B8-2B60B50966DC}" type="datetime1">
              <a:rPr lang="en-US" smtClean="0"/>
              <a:t>6/30/2021</a:t>
            </a:fld>
            <a:endParaRPr lang="en-EG"/>
          </a:p>
        </p:txBody>
      </p:sp>
      <p:sp>
        <p:nvSpPr>
          <p:cNvPr id="5" name="Footer Placeholder 4"/>
          <p:cNvSpPr>
            <a:spLocks noGrp="1"/>
          </p:cNvSpPr>
          <p:nvPr>
            <p:ph type="ftr" sz="quarter" idx="11"/>
          </p:nvPr>
        </p:nvSpPr>
        <p:spPr/>
        <p:txBody>
          <a:bodyPr/>
          <a:lstStyle/>
          <a:p>
            <a:endParaRPr lang="en-EG"/>
          </a:p>
        </p:txBody>
      </p:sp>
      <p:sp>
        <p:nvSpPr>
          <p:cNvPr id="6" name="Slide Number Placeholder 5"/>
          <p:cNvSpPr>
            <a:spLocks noGrp="1"/>
          </p:cNvSpPr>
          <p:nvPr>
            <p:ph type="sldNum" sz="quarter" idx="12"/>
          </p:nvPr>
        </p:nvSpPr>
        <p:spPr/>
        <p:txBody>
          <a:bodyPr/>
          <a:lstStyle/>
          <a:p>
            <a:fld id="{6367C463-AACB-894F-96BE-3B755B18634A}" type="slidenum">
              <a:rPr lang="en-EG" smtClean="0"/>
              <a:t>‹nr.›</a:t>
            </a:fld>
            <a:endParaRPr lang="en-EG"/>
          </a:p>
        </p:txBody>
      </p:sp>
    </p:spTree>
    <p:extLst>
      <p:ext uri="{BB962C8B-B14F-4D97-AF65-F5344CB8AC3E}">
        <p14:creationId xmlns:p14="http://schemas.microsoft.com/office/powerpoint/2010/main" val="1325230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20179E-329F-9C4B-B619-F0C805CF314D}" type="datetime1">
              <a:rPr lang="en-US" smtClean="0"/>
              <a:t>6/30/2021</a:t>
            </a:fld>
            <a:endParaRPr lang="en-EG"/>
          </a:p>
        </p:txBody>
      </p:sp>
      <p:sp>
        <p:nvSpPr>
          <p:cNvPr id="5" name="Footer Placeholder 4"/>
          <p:cNvSpPr>
            <a:spLocks noGrp="1"/>
          </p:cNvSpPr>
          <p:nvPr>
            <p:ph type="ftr" sz="quarter" idx="11"/>
          </p:nvPr>
        </p:nvSpPr>
        <p:spPr/>
        <p:txBody>
          <a:bodyPr/>
          <a:lstStyle/>
          <a:p>
            <a:endParaRPr lang="en-EG"/>
          </a:p>
        </p:txBody>
      </p:sp>
      <p:sp>
        <p:nvSpPr>
          <p:cNvPr id="6" name="Slide Number Placeholder 5"/>
          <p:cNvSpPr>
            <a:spLocks noGrp="1"/>
          </p:cNvSpPr>
          <p:nvPr>
            <p:ph type="sldNum" sz="quarter" idx="12"/>
          </p:nvPr>
        </p:nvSpPr>
        <p:spPr/>
        <p:txBody>
          <a:bodyPr/>
          <a:lstStyle/>
          <a:p>
            <a:fld id="{6367C463-AACB-894F-96BE-3B755B18634A}" type="slidenum">
              <a:rPr lang="en-EG" smtClean="0"/>
              <a:t>‹nr.›</a:t>
            </a:fld>
            <a:endParaRPr lang="en-EG"/>
          </a:p>
        </p:txBody>
      </p:sp>
    </p:spTree>
    <p:extLst>
      <p:ext uri="{BB962C8B-B14F-4D97-AF65-F5344CB8AC3E}">
        <p14:creationId xmlns:p14="http://schemas.microsoft.com/office/powerpoint/2010/main" val="4249345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ght Blue 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flipV="1">
            <a:off x="0" y="1"/>
            <a:ext cx="12192000" cy="4479925"/>
          </a:xfrm>
          <a:prstGeom prst="rect">
            <a:avLst/>
          </a:prstGeom>
          <a:solidFill>
            <a:schemeClr val="bg2">
              <a:lumMod val="50000"/>
            </a:schemeClr>
          </a:solidFill>
          <a:ln>
            <a:noFill/>
          </a:ln>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p>
        </p:txBody>
      </p:sp>
      <p:sp>
        <p:nvSpPr>
          <p:cNvPr id="6" name="Rectangle 5"/>
          <p:cNvSpPr>
            <a:spLocks noChangeArrowheads="1"/>
          </p:cNvSpPr>
          <p:nvPr/>
        </p:nvSpPr>
        <p:spPr bwMode="auto">
          <a:xfrm>
            <a:off x="0" y="4311651"/>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1"/>
              </a:solidFill>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4663325"/>
            <a:ext cx="674581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 name="Title 329"/>
          <p:cNvSpPr>
            <a:spLocks noGrp="1"/>
          </p:cNvSpPr>
          <p:nvPr>
            <p:ph type="title"/>
          </p:nvPr>
        </p:nvSpPr>
        <p:spPr>
          <a:xfrm>
            <a:off x="2016831" y="1189790"/>
            <a:ext cx="9295741" cy="1822161"/>
          </a:xfrm>
        </p:spPr>
        <p:txBody>
          <a:bodyPr anchor="b"/>
          <a:lstStyle>
            <a:lvl1pPr>
              <a:lnSpc>
                <a:spcPct val="100000"/>
              </a:lnSpc>
              <a:spcBef>
                <a:spcPts val="0"/>
              </a:spcBef>
              <a:defRPr sz="3600" b="1" baseline="0">
                <a:solidFill>
                  <a:schemeClr val="bg1"/>
                </a:solidFill>
              </a:defRPr>
            </a:lvl1pPr>
          </a:lstStyle>
          <a:p>
            <a:r>
              <a:rPr lang="en-US"/>
              <a:t>Click to edit Master title style</a:t>
            </a:r>
            <a:endParaRPr lang="en-US" dirty="0"/>
          </a:p>
        </p:txBody>
      </p:sp>
      <p:sp>
        <p:nvSpPr>
          <p:cNvPr id="332" name="Text Placeholder 331"/>
          <p:cNvSpPr>
            <a:spLocks noGrp="1"/>
          </p:cNvSpPr>
          <p:nvPr>
            <p:ph type="body" sz="quarter" idx="13"/>
          </p:nvPr>
        </p:nvSpPr>
        <p:spPr>
          <a:xfrm>
            <a:off x="2033564" y="3000005"/>
            <a:ext cx="9279009" cy="875885"/>
          </a:xfrm>
        </p:spPr>
        <p:txBody>
          <a:bodyPr>
            <a:normAutofit/>
          </a:bodyPr>
          <a:lstStyle>
            <a:lvl1pPr>
              <a:lnSpc>
                <a:spcPct val="100000"/>
              </a:lnSpc>
              <a:spcBef>
                <a:spcPts val="0"/>
              </a:spcBef>
              <a:defRPr sz="2400" b="0" i="0" cap="all" baseline="0">
                <a:solidFill>
                  <a:srgbClr val="FFFFFF"/>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69" name="Text Placeholder 331"/>
          <p:cNvSpPr>
            <a:spLocks noGrp="1"/>
          </p:cNvSpPr>
          <p:nvPr>
            <p:ph type="body" sz="quarter" idx="14"/>
          </p:nvPr>
        </p:nvSpPr>
        <p:spPr>
          <a:xfrm>
            <a:off x="7576097" y="4699002"/>
            <a:ext cx="3761560" cy="1393637"/>
          </a:xfrm>
        </p:spPr>
        <p:txBody>
          <a:bodyPr anchor="b"/>
          <a:lstStyle>
            <a:lvl1pPr marL="0" marR="0" indent="0" algn="r" defTabSz="914400" rtl="0" eaLnBrk="1" fontAlgn="base" latinLnBrk="0" hangingPunct="1">
              <a:lnSpc>
                <a:spcPct val="115000"/>
              </a:lnSpc>
              <a:spcBef>
                <a:spcPct val="20000"/>
              </a:spcBef>
              <a:spcAft>
                <a:spcPct val="0"/>
              </a:spcAft>
              <a:buClr>
                <a:srgbClr val="00783C"/>
              </a:buClr>
              <a:buSzTx/>
              <a:buFontTx/>
              <a:buNone/>
              <a:tabLst/>
              <a:defRPr sz="1400" b="0" i="0" baseline="0">
                <a:solidFill>
                  <a:schemeClr val="tx1"/>
                </a:solidFill>
                <a:latin typeface="Andes" panose="02000000000000000000" pitchFamily="50" charset="0"/>
                <a:cs typeface="Arial"/>
              </a:defRPr>
            </a:lvl1pPr>
            <a:lvl2pPr marL="0" marR="0" indent="0" algn="r" defTabSz="914400" rtl="0" eaLnBrk="1" fontAlgn="base" latinLnBrk="0" hangingPunct="1">
              <a:lnSpc>
                <a:spcPct val="100000"/>
              </a:lnSpc>
              <a:spcBef>
                <a:spcPct val="20000"/>
              </a:spcBef>
              <a:spcAft>
                <a:spcPct val="0"/>
              </a:spcAft>
              <a:buClr>
                <a:srgbClr val="00783C"/>
              </a:buClr>
              <a:buSzTx/>
              <a:buFont typeface="Wingdings" charset="0"/>
              <a:buNone/>
              <a:tabLst/>
              <a:defRPr sz="1400" b="0" i="0">
                <a:latin typeface="Andes" panose="02000000000000000000" pitchFamily="50" charset="0"/>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a:p>
            <a:pPr lvl="1"/>
            <a:r>
              <a:rPr lang="en-US"/>
              <a:t>Second level</a:t>
            </a:r>
          </a:p>
        </p:txBody>
      </p:sp>
      <p:sp>
        <p:nvSpPr>
          <p:cNvPr id="8" name="Rectangle 1028"/>
          <p:cNvSpPr>
            <a:spLocks noGrp="1" noChangeArrowheads="1"/>
          </p:cNvSpPr>
          <p:nvPr>
            <p:ph type="dt" sz="half" idx="15"/>
          </p:nvPr>
        </p:nvSpPr>
        <p:spPr>
          <a:xfrm>
            <a:off x="7922684" y="6107114"/>
            <a:ext cx="3401483" cy="306387"/>
          </a:xfrm>
        </p:spPr>
        <p:txBody>
          <a:bodyPr rIns="0" anchor="ctr"/>
          <a:lstStyle>
            <a:lvl1pPr algn="r">
              <a:defRPr b="0" i="0">
                <a:solidFill>
                  <a:schemeClr val="tx1"/>
                </a:solidFill>
                <a:latin typeface="Andes" panose="02000000000000000000" pitchFamily="50" charset="0"/>
                <a:cs typeface="Arial"/>
              </a:defRPr>
            </a:lvl1pPr>
          </a:lstStyle>
          <a:p>
            <a:pPr>
              <a:defRPr/>
            </a:pPr>
            <a:endParaRPr lang="en-US" dirty="0"/>
          </a:p>
        </p:txBody>
      </p:sp>
    </p:spTree>
    <p:extLst>
      <p:ext uri="{BB962C8B-B14F-4D97-AF65-F5344CB8AC3E}">
        <p14:creationId xmlns:p14="http://schemas.microsoft.com/office/powerpoint/2010/main" val="827912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a:off x="0" y="4311651"/>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2"/>
              </a:solidFill>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4729164"/>
            <a:ext cx="674581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 name="Title 329"/>
          <p:cNvSpPr>
            <a:spLocks noGrp="1"/>
          </p:cNvSpPr>
          <p:nvPr>
            <p:ph type="title"/>
          </p:nvPr>
        </p:nvSpPr>
        <p:spPr>
          <a:xfrm>
            <a:off x="2016831" y="1189790"/>
            <a:ext cx="9295741" cy="1822161"/>
          </a:xfrm>
        </p:spPr>
        <p:txBody>
          <a:bodyPr anchor="b"/>
          <a:lstStyle>
            <a:lvl1pPr>
              <a:lnSpc>
                <a:spcPct val="100000"/>
              </a:lnSpc>
              <a:spcBef>
                <a:spcPts val="0"/>
              </a:spcBef>
              <a:defRPr sz="3600" b="1" baseline="0">
                <a:solidFill>
                  <a:schemeClr val="tx1"/>
                </a:solidFill>
              </a:defRPr>
            </a:lvl1pPr>
          </a:lstStyle>
          <a:p>
            <a:r>
              <a:rPr lang="en-US"/>
              <a:t>Click to edit Master title style</a:t>
            </a:r>
            <a:endParaRPr lang="en-US" dirty="0"/>
          </a:p>
        </p:txBody>
      </p:sp>
      <p:sp>
        <p:nvSpPr>
          <p:cNvPr id="332" name="Text Placeholder 331"/>
          <p:cNvSpPr>
            <a:spLocks noGrp="1"/>
          </p:cNvSpPr>
          <p:nvPr>
            <p:ph type="body" sz="quarter" idx="13"/>
          </p:nvPr>
        </p:nvSpPr>
        <p:spPr>
          <a:xfrm>
            <a:off x="2033564" y="3000005"/>
            <a:ext cx="9279009" cy="875885"/>
          </a:xfrm>
        </p:spPr>
        <p:txBody>
          <a:bodyPr>
            <a:normAutofit/>
          </a:bodyPr>
          <a:lstStyle>
            <a:lvl1pPr>
              <a:lnSpc>
                <a:spcPct val="100000"/>
              </a:lnSpc>
              <a:spcBef>
                <a:spcPts val="0"/>
              </a:spcBef>
              <a:defRPr sz="2400" b="0" i="0" cap="all"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p:txBody>
      </p:sp>
      <p:sp>
        <p:nvSpPr>
          <p:cNvPr id="69" name="Text Placeholder 331"/>
          <p:cNvSpPr>
            <a:spLocks noGrp="1"/>
          </p:cNvSpPr>
          <p:nvPr>
            <p:ph type="body" sz="quarter" idx="14"/>
          </p:nvPr>
        </p:nvSpPr>
        <p:spPr>
          <a:xfrm>
            <a:off x="7576097" y="4699002"/>
            <a:ext cx="3761560" cy="1393637"/>
          </a:xfrm>
        </p:spPr>
        <p:txBody>
          <a:bodyPr anchor="b"/>
          <a:lstStyle>
            <a:lvl1pPr algn="r">
              <a:lnSpc>
                <a:spcPct val="100000"/>
              </a:lnSpc>
              <a:defRPr sz="1400" b="0" i="0" baseline="0">
                <a:solidFill>
                  <a:schemeClr val="tx1"/>
                </a:solidFill>
                <a:latin typeface="Andes" panose="02000000000000000000" pitchFamily="50" charset="0"/>
                <a:cs typeface="Arial"/>
              </a:defRPr>
            </a:lvl1pPr>
            <a:lvl2pPr algn="r">
              <a:defRPr sz="1400" b="0" i="0">
                <a:latin typeface="Andes" panose="02000000000000000000" pitchFamily="50" charset="0"/>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Edit Master text styles</a:t>
            </a:r>
          </a:p>
          <a:p>
            <a:pPr lvl="1"/>
            <a:r>
              <a:rPr lang="en-US"/>
              <a:t>Second level</a:t>
            </a:r>
          </a:p>
        </p:txBody>
      </p:sp>
      <p:sp>
        <p:nvSpPr>
          <p:cNvPr id="7" name="Rectangle 1028"/>
          <p:cNvSpPr>
            <a:spLocks noGrp="1" noChangeArrowheads="1"/>
          </p:cNvSpPr>
          <p:nvPr>
            <p:ph type="dt" sz="half" idx="15"/>
          </p:nvPr>
        </p:nvSpPr>
        <p:spPr>
          <a:xfrm>
            <a:off x="7922684" y="6107114"/>
            <a:ext cx="3401483" cy="306387"/>
          </a:xfrm>
        </p:spPr>
        <p:txBody>
          <a:bodyPr rIns="0" anchor="ctr"/>
          <a:lstStyle>
            <a:lvl1pPr algn="r">
              <a:defRPr b="0" i="0">
                <a:solidFill>
                  <a:schemeClr val="tx1"/>
                </a:solidFill>
                <a:latin typeface="Andes" panose="02000000000000000000" pitchFamily="50" charset="0"/>
                <a:cs typeface="Arial"/>
              </a:defRPr>
            </a:lvl1pPr>
          </a:lstStyle>
          <a:p>
            <a:pPr>
              <a:defRPr/>
            </a:pPr>
            <a:endParaRPr lang="en-US" dirty="0"/>
          </a:p>
        </p:txBody>
      </p:sp>
    </p:spTree>
    <p:extLst>
      <p:ext uri="{BB962C8B-B14F-4D97-AF65-F5344CB8AC3E}">
        <p14:creationId xmlns:p14="http://schemas.microsoft.com/office/powerpoint/2010/main" val="335640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ark Blue Title Slide">
    <p:spTree>
      <p:nvGrpSpPr>
        <p:cNvPr id="1" name=""/>
        <p:cNvGrpSpPr/>
        <p:nvPr/>
      </p:nvGrpSpPr>
      <p:grpSpPr>
        <a:xfrm>
          <a:off x="0" y="0"/>
          <a:ext cx="0" cy="0"/>
          <a:chOff x="0" y="0"/>
          <a:chExt cx="0" cy="0"/>
        </a:xfrm>
      </p:grpSpPr>
      <p:sp>
        <p:nvSpPr>
          <p:cNvPr id="5" name="Rectangle 4"/>
          <p:cNvSpPr>
            <a:spLocks noChangeArrowheads="1"/>
          </p:cNvSpPr>
          <p:nvPr/>
        </p:nvSpPr>
        <p:spPr bwMode="auto">
          <a:xfrm flipV="1">
            <a:off x="0" y="1"/>
            <a:ext cx="12192000" cy="4479925"/>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latin typeface="Avenir Next LT Pro" panose="020B0604020202020204" pitchFamily="34" charset="0"/>
            </a:endParaRPr>
          </a:p>
        </p:txBody>
      </p:sp>
      <p:sp>
        <p:nvSpPr>
          <p:cNvPr id="6" name="Rectangle 5"/>
          <p:cNvSpPr>
            <a:spLocks noChangeArrowheads="1"/>
          </p:cNvSpPr>
          <p:nvPr/>
        </p:nvSpPr>
        <p:spPr bwMode="auto">
          <a:xfrm>
            <a:off x="0" y="4302126"/>
            <a:ext cx="12192000" cy="176213"/>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1"/>
              </a:solidFill>
            </a:endParaRPr>
          </a:p>
        </p:txBody>
      </p:sp>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7334" y="4729164"/>
            <a:ext cx="674581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0" name="Title 329"/>
          <p:cNvSpPr>
            <a:spLocks noGrp="1"/>
          </p:cNvSpPr>
          <p:nvPr>
            <p:ph type="title"/>
          </p:nvPr>
        </p:nvSpPr>
        <p:spPr>
          <a:xfrm>
            <a:off x="1861340" y="1189790"/>
            <a:ext cx="9385960" cy="1822161"/>
          </a:xfrm>
        </p:spPr>
        <p:txBody>
          <a:bodyPr anchor="b"/>
          <a:lstStyle>
            <a:lvl1pPr>
              <a:lnSpc>
                <a:spcPct val="100000"/>
              </a:lnSpc>
              <a:spcBef>
                <a:spcPts val="0"/>
              </a:spcBef>
              <a:defRPr sz="3600" b="1" baseline="0">
                <a:solidFill>
                  <a:schemeClr val="bg1"/>
                </a:solidFill>
                <a:latin typeface="Avenir Next LT Pro" panose="020B0504020202020204" pitchFamily="34" charset="0"/>
              </a:defRPr>
            </a:lvl1pPr>
          </a:lstStyle>
          <a:p>
            <a:r>
              <a:rPr lang="en-US" dirty="0"/>
              <a:t>Click to edit Master title style</a:t>
            </a:r>
          </a:p>
        </p:txBody>
      </p:sp>
      <p:sp>
        <p:nvSpPr>
          <p:cNvPr id="332" name="Text Placeholder 331"/>
          <p:cNvSpPr>
            <a:spLocks noGrp="1"/>
          </p:cNvSpPr>
          <p:nvPr>
            <p:ph type="body" sz="quarter" idx="13"/>
          </p:nvPr>
        </p:nvSpPr>
        <p:spPr>
          <a:xfrm>
            <a:off x="1878236" y="3000005"/>
            <a:ext cx="9369065" cy="1211048"/>
          </a:xfrm>
        </p:spPr>
        <p:txBody>
          <a:bodyPr>
            <a:normAutofit/>
          </a:bodyPr>
          <a:lstStyle>
            <a:lvl1pPr>
              <a:lnSpc>
                <a:spcPct val="100000"/>
              </a:lnSpc>
              <a:spcBef>
                <a:spcPts val="0"/>
              </a:spcBef>
              <a:defRPr sz="2400" b="0" i="0" cap="all" baseline="0">
                <a:solidFill>
                  <a:srgbClr val="FFFFFF"/>
                </a:solidFill>
                <a:latin typeface="Avenir Next LT Pro" panose="020B0504020202020204" pitchFamily="34" charset="0"/>
                <a:cs typeface="Avenir Next LT Pro" panose="020B0504020202020204" pitchFamily="34" charset="0"/>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a:t>Edit Master text styles</a:t>
            </a:r>
          </a:p>
        </p:txBody>
      </p:sp>
      <p:sp>
        <p:nvSpPr>
          <p:cNvPr id="9" name="Text Placeholder 331"/>
          <p:cNvSpPr>
            <a:spLocks noGrp="1"/>
          </p:cNvSpPr>
          <p:nvPr>
            <p:ph type="body" sz="quarter" idx="14"/>
          </p:nvPr>
        </p:nvSpPr>
        <p:spPr>
          <a:xfrm>
            <a:off x="7576097" y="4699002"/>
            <a:ext cx="3761560" cy="1393637"/>
          </a:xfrm>
        </p:spPr>
        <p:txBody>
          <a:bodyPr anchor="b"/>
          <a:lstStyle>
            <a:lvl1pPr algn="r">
              <a:lnSpc>
                <a:spcPct val="100000"/>
              </a:lnSpc>
              <a:defRPr sz="1400" b="0" i="0" baseline="0">
                <a:solidFill>
                  <a:schemeClr val="tx1"/>
                </a:solidFill>
                <a:latin typeface="Avenir Next LT Pro" panose="020B0504020202020204" pitchFamily="34" charset="0"/>
                <a:cs typeface="Arial"/>
              </a:defRPr>
            </a:lvl1pPr>
            <a:lvl2pPr algn="r">
              <a:defRPr sz="1400" b="0" i="0">
                <a:latin typeface="Avenir Next LT Pro" panose="020B0504020202020204" pitchFamily="34" charset="0"/>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dirty="0"/>
              <a:t>Edit Master text styles</a:t>
            </a:r>
          </a:p>
          <a:p>
            <a:pPr lvl="1"/>
            <a:r>
              <a:rPr lang="en-US" dirty="0"/>
              <a:t>Second level</a:t>
            </a:r>
          </a:p>
        </p:txBody>
      </p:sp>
      <p:sp>
        <p:nvSpPr>
          <p:cNvPr id="8" name="Rectangle 1028"/>
          <p:cNvSpPr>
            <a:spLocks noGrp="1" noChangeArrowheads="1"/>
          </p:cNvSpPr>
          <p:nvPr>
            <p:ph type="dt" sz="half" idx="15"/>
          </p:nvPr>
        </p:nvSpPr>
        <p:spPr>
          <a:xfrm>
            <a:off x="7622118" y="6116639"/>
            <a:ext cx="3625849" cy="306387"/>
          </a:xfrm>
        </p:spPr>
        <p:txBody>
          <a:bodyPr rIns="0" anchor="ctr"/>
          <a:lstStyle>
            <a:lvl1pPr algn="r">
              <a:defRPr b="0" i="0">
                <a:solidFill>
                  <a:schemeClr val="tx1"/>
                </a:solidFill>
                <a:latin typeface="Andes" panose="02000000000000000000" pitchFamily="50" charset="0"/>
                <a:cs typeface="Arial"/>
              </a:defRPr>
            </a:lvl1pPr>
          </a:lstStyle>
          <a:p>
            <a:pPr>
              <a:defRPr/>
            </a:pPr>
            <a:endParaRPr lang="en-US" dirty="0"/>
          </a:p>
        </p:txBody>
      </p:sp>
    </p:spTree>
    <p:extLst>
      <p:ext uri="{BB962C8B-B14F-4D97-AF65-F5344CB8AC3E}">
        <p14:creationId xmlns:p14="http://schemas.microsoft.com/office/powerpoint/2010/main" val="4186222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Full Page">
    <p:spTree>
      <p:nvGrpSpPr>
        <p:cNvPr id="1" name=""/>
        <p:cNvGrpSpPr/>
        <p:nvPr/>
      </p:nvGrpSpPr>
      <p:grpSpPr>
        <a:xfrm>
          <a:off x="0" y="0"/>
          <a:ext cx="0" cy="0"/>
          <a:chOff x="0" y="0"/>
          <a:chExt cx="0" cy="0"/>
        </a:xfrm>
      </p:grpSpPr>
      <p:sp>
        <p:nvSpPr>
          <p:cNvPr id="4" name="Freeform 1682"/>
          <p:cNvSpPr>
            <a:spLocks/>
          </p:cNvSpPr>
          <p:nvPr/>
        </p:nvSpPr>
        <p:spPr bwMode="auto">
          <a:xfrm flipH="1">
            <a:off x="8506884" y="615951"/>
            <a:ext cx="1352549" cy="1895475"/>
          </a:xfrm>
          <a:custGeom>
            <a:avLst/>
            <a:gdLst>
              <a:gd name="T0" fmla="*/ 0 w 638"/>
              <a:gd name="T1" fmla="*/ 0 h 1194"/>
              <a:gd name="T2" fmla="*/ 2147483646 w 638"/>
              <a:gd name="T3" fmla="*/ 2147483646 h 1194"/>
              <a:gd name="T4" fmla="*/ 2147483646 w 638"/>
              <a:gd name="T5" fmla="*/ 2147483646 h 1194"/>
              <a:gd name="T6" fmla="*/ 2147483646 w 638"/>
              <a:gd name="T7" fmla="*/ 2147483646 h 1194"/>
              <a:gd name="T8" fmla="*/ 2147483646 w 638"/>
              <a:gd name="T9" fmla="*/ 2147483646 h 1194"/>
              <a:gd name="T10" fmla="*/ 2147483646 w 638"/>
              <a:gd name="T11" fmla="*/ 2147483646 h 1194"/>
              <a:gd name="T12" fmla="*/ 2147483646 w 638"/>
              <a:gd name="T13" fmla="*/ 2147483646 h 1194"/>
              <a:gd name="T14" fmla="*/ 2147483646 w 638"/>
              <a:gd name="T15" fmla="*/ 2147483646 h 1194"/>
              <a:gd name="T16" fmla="*/ 2147483646 w 638"/>
              <a:gd name="T17" fmla="*/ 2147483646 h 1194"/>
              <a:gd name="T18" fmla="*/ 2147483646 w 638"/>
              <a:gd name="T19" fmla="*/ 2147483646 h 1194"/>
              <a:gd name="T20" fmla="*/ 2147483646 w 638"/>
              <a:gd name="T21" fmla="*/ 2147483646 h 1194"/>
              <a:gd name="T22" fmla="*/ 2147483646 w 638"/>
              <a:gd name="T23" fmla="*/ 2147483646 h 1194"/>
              <a:gd name="T24" fmla="*/ 2147483646 w 638"/>
              <a:gd name="T25" fmla="*/ 2147483646 h 1194"/>
              <a:gd name="T26" fmla="*/ 2147483646 w 638"/>
              <a:gd name="T27" fmla="*/ 2147483646 h 1194"/>
              <a:gd name="T28" fmla="*/ 2147483646 w 638"/>
              <a:gd name="T29" fmla="*/ 2147483646 h 1194"/>
              <a:gd name="T30" fmla="*/ 2147483646 w 638"/>
              <a:gd name="T31" fmla="*/ 2147483646 h 1194"/>
              <a:gd name="T32" fmla="*/ 2147483646 w 638"/>
              <a:gd name="T33" fmla="*/ 2147483646 h 1194"/>
              <a:gd name="T34" fmla="*/ 2147483646 w 638"/>
              <a:gd name="T35" fmla="*/ 2147483646 h 1194"/>
              <a:gd name="T36" fmla="*/ 2147483646 w 638"/>
              <a:gd name="T37" fmla="*/ 2147483646 h 1194"/>
              <a:gd name="T38" fmla="*/ 2147483646 w 638"/>
              <a:gd name="T39" fmla="*/ 2147483646 h 1194"/>
              <a:gd name="T40" fmla="*/ 2147483646 w 638"/>
              <a:gd name="T41" fmla="*/ 2147483646 h 1194"/>
              <a:gd name="T42" fmla="*/ 2147483646 w 638"/>
              <a:gd name="T43" fmla="*/ 2147483646 h 1194"/>
              <a:gd name="T44" fmla="*/ 2147483646 w 638"/>
              <a:gd name="T45" fmla="*/ 2147483646 h 1194"/>
              <a:gd name="T46" fmla="*/ 2147483646 w 638"/>
              <a:gd name="T47" fmla="*/ 2147483646 h 1194"/>
              <a:gd name="T48" fmla="*/ 2147483646 w 638"/>
              <a:gd name="T49" fmla="*/ 2147483646 h 1194"/>
              <a:gd name="T50" fmla="*/ 2147483646 w 638"/>
              <a:gd name="T51" fmla="*/ 2147483646 h 1194"/>
              <a:gd name="T52" fmla="*/ 2147483646 w 638"/>
              <a:gd name="T53" fmla="*/ 2147483646 h 1194"/>
              <a:gd name="T54" fmla="*/ 2147483646 w 638"/>
              <a:gd name="T55" fmla="*/ 2147483646 h 1194"/>
              <a:gd name="T56" fmla="*/ 0 w 638"/>
              <a:gd name="T57" fmla="*/ 0 h 11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38" h="1194">
                <a:moveTo>
                  <a:pt x="0" y="0"/>
                </a:moveTo>
                <a:lnTo>
                  <a:pt x="38" y="110"/>
                </a:lnTo>
                <a:lnTo>
                  <a:pt x="78" y="216"/>
                </a:lnTo>
                <a:lnTo>
                  <a:pt x="106" y="304"/>
                </a:lnTo>
                <a:lnTo>
                  <a:pt x="136" y="398"/>
                </a:lnTo>
                <a:lnTo>
                  <a:pt x="164" y="506"/>
                </a:lnTo>
                <a:lnTo>
                  <a:pt x="206" y="672"/>
                </a:lnTo>
                <a:lnTo>
                  <a:pt x="236" y="788"/>
                </a:lnTo>
                <a:lnTo>
                  <a:pt x="272" y="990"/>
                </a:lnTo>
                <a:lnTo>
                  <a:pt x="286" y="1086"/>
                </a:lnTo>
                <a:lnTo>
                  <a:pt x="302" y="1194"/>
                </a:lnTo>
                <a:lnTo>
                  <a:pt x="638" y="1194"/>
                </a:lnTo>
                <a:lnTo>
                  <a:pt x="624" y="1142"/>
                </a:lnTo>
                <a:lnTo>
                  <a:pt x="598" y="1060"/>
                </a:lnTo>
                <a:lnTo>
                  <a:pt x="572" y="980"/>
                </a:lnTo>
                <a:lnTo>
                  <a:pt x="548" y="912"/>
                </a:lnTo>
                <a:lnTo>
                  <a:pt x="494" y="784"/>
                </a:lnTo>
                <a:lnTo>
                  <a:pt x="456" y="698"/>
                </a:lnTo>
                <a:lnTo>
                  <a:pt x="424" y="626"/>
                </a:lnTo>
                <a:lnTo>
                  <a:pt x="378" y="532"/>
                </a:lnTo>
                <a:lnTo>
                  <a:pt x="340" y="470"/>
                </a:lnTo>
                <a:lnTo>
                  <a:pt x="306" y="414"/>
                </a:lnTo>
                <a:lnTo>
                  <a:pt x="268" y="342"/>
                </a:lnTo>
                <a:lnTo>
                  <a:pt x="228" y="286"/>
                </a:lnTo>
                <a:lnTo>
                  <a:pt x="174" y="210"/>
                </a:lnTo>
                <a:lnTo>
                  <a:pt x="122" y="140"/>
                </a:lnTo>
                <a:lnTo>
                  <a:pt x="58" y="52"/>
                </a:lnTo>
                <a:lnTo>
                  <a:pt x="30" y="2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dirty="0"/>
          </a:p>
        </p:txBody>
      </p:sp>
      <p:sp>
        <p:nvSpPr>
          <p:cNvPr id="5" name="Freeform 1683"/>
          <p:cNvSpPr>
            <a:spLocks/>
          </p:cNvSpPr>
          <p:nvPr/>
        </p:nvSpPr>
        <p:spPr bwMode="auto">
          <a:xfrm flipH="1">
            <a:off x="9880600" y="3175"/>
            <a:ext cx="950384" cy="584200"/>
          </a:xfrm>
          <a:custGeom>
            <a:avLst/>
            <a:gdLst>
              <a:gd name="T0" fmla="*/ 2147483646 w 448"/>
              <a:gd name="T1" fmla="*/ 2147483646 h 372"/>
              <a:gd name="T2" fmla="*/ 2147483646 w 448"/>
              <a:gd name="T3" fmla="*/ 2147483646 h 372"/>
              <a:gd name="T4" fmla="*/ 2147483646 w 448"/>
              <a:gd name="T5" fmla="*/ 2147483646 h 372"/>
              <a:gd name="T6" fmla="*/ 2147483646 w 448"/>
              <a:gd name="T7" fmla="*/ 2147483646 h 372"/>
              <a:gd name="T8" fmla="*/ 2147483646 w 448"/>
              <a:gd name="T9" fmla="*/ 2147483646 h 372"/>
              <a:gd name="T10" fmla="*/ 2147483646 w 448"/>
              <a:gd name="T11" fmla="*/ 2147483646 h 372"/>
              <a:gd name="T12" fmla="*/ 0 w 448"/>
              <a:gd name="T13" fmla="*/ 0 h 372"/>
              <a:gd name="T14" fmla="*/ 2147483646 w 448"/>
              <a:gd name="T15" fmla="*/ 0 h 372"/>
              <a:gd name="T16" fmla="*/ 2147483646 w 448"/>
              <a:gd name="T17" fmla="*/ 2147483646 h 372"/>
              <a:gd name="T18" fmla="*/ 2147483646 w 448"/>
              <a:gd name="T19" fmla="*/ 2147483646 h 372"/>
              <a:gd name="T20" fmla="*/ 2147483646 w 448"/>
              <a:gd name="T21" fmla="*/ 2147483646 h 372"/>
              <a:gd name="T22" fmla="*/ 2147483646 w 448"/>
              <a:gd name="T23" fmla="*/ 2147483646 h 372"/>
              <a:gd name="T24" fmla="*/ 2147483646 w 448"/>
              <a:gd name="T25" fmla="*/ 2147483646 h 372"/>
              <a:gd name="T26" fmla="*/ 2147483646 w 448"/>
              <a:gd name="T27" fmla="*/ 2147483646 h 372"/>
              <a:gd name="T28" fmla="*/ 2147483646 w 448"/>
              <a:gd name="T29" fmla="*/ 2147483646 h 37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8" h="372">
                <a:moveTo>
                  <a:pt x="448" y="372"/>
                </a:moveTo>
                <a:lnTo>
                  <a:pt x="388" y="302"/>
                </a:lnTo>
                <a:lnTo>
                  <a:pt x="280" y="208"/>
                </a:lnTo>
                <a:lnTo>
                  <a:pt x="210" y="142"/>
                </a:lnTo>
                <a:lnTo>
                  <a:pt x="140" y="94"/>
                </a:lnTo>
                <a:lnTo>
                  <a:pt x="64" y="44"/>
                </a:lnTo>
                <a:lnTo>
                  <a:pt x="0" y="0"/>
                </a:lnTo>
                <a:lnTo>
                  <a:pt x="280" y="0"/>
                </a:lnTo>
                <a:lnTo>
                  <a:pt x="300" y="36"/>
                </a:lnTo>
                <a:lnTo>
                  <a:pt x="324" y="82"/>
                </a:lnTo>
                <a:lnTo>
                  <a:pt x="346" y="134"/>
                </a:lnTo>
                <a:lnTo>
                  <a:pt x="378" y="206"/>
                </a:lnTo>
                <a:lnTo>
                  <a:pt x="408" y="264"/>
                </a:lnTo>
                <a:lnTo>
                  <a:pt x="434" y="334"/>
                </a:lnTo>
                <a:lnTo>
                  <a:pt x="448" y="372"/>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sz="1800" dirty="0"/>
          </a:p>
        </p:txBody>
      </p:sp>
      <p:sp>
        <p:nvSpPr>
          <p:cNvPr id="331" name="Content Placeholder 330"/>
          <p:cNvSpPr>
            <a:spLocks noGrp="1"/>
          </p:cNvSpPr>
          <p:nvPr>
            <p:ph sz="quarter" idx="10"/>
          </p:nvPr>
        </p:nvSpPr>
        <p:spPr>
          <a:xfrm>
            <a:off x="457869" y="1460501"/>
            <a:ext cx="11253740" cy="4600863"/>
          </a:xfrm>
        </p:spPr>
        <p:txBody>
          <a:bodyPr>
            <a:normAutofit/>
          </a:bodyPr>
          <a:lstStyle>
            <a:lvl1pPr>
              <a:lnSpc>
                <a:spcPct val="130000"/>
              </a:lnSpc>
              <a:spcBef>
                <a:spcPts val="1200"/>
              </a:spcBef>
              <a:defRPr>
                <a:solidFill>
                  <a:schemeClr val="tx1"/>
                </a:solidFill>
              </a:defRPr>
            </a:lvl1pPr>
            <a:lvl2pPr>
              <a:lnSpc>
                <a:spcPct val="130000"/>
              </a:lnSpc>
              <a:spcBef>
                <a:spcPts val="1200"/>
              </a:spcBef>
              <a:buClr>
                <a:schemeClr val="tx2">
                  <a:lumMod val="50000"/>
                  <a:lumOff val="50000"/>
                </a:schemeClr>
              </a:buClr>
              <a:defRPr>
                <a:solidFill>
                  <a:schemeClr val="tx1"/>
                </a:solidFill>
              </a:defRPr>
            </a:lvl2pPr>
            <a:lvl3pPr marL="557784">
              <a:lnSpc>
                <a:spcPct val="130000"/>
              </a:lnSpc>
              <a:spcBef>
                <a:spcPts val="0"/>
              </a:spcBef>
              <a:buClr>
                <a:schemeClr val="tx2">
                  <a:lumMod val="50000"/>
                  <a:lumOff val="50000"/>
                </a:schemeClr>
              </a:buClr>
              <a:defRPr>
                <a:solidFill>
                  <a:schemeClr val="tx1"/>
                </a:solidFill>
              </a:defRPr>
            </a:lvl3pPr>
            <a:lvl4pPr>
              <a:lnSpc>
                <a:spcPct val="130000"/>
              </a:lnSpc>
              <a:spcBef>
                <a:spcPts val="0"/>
              </a:spcBef>
              <a:buClr>
                <a:schemeClr val="tx2">
                  <a:lumMod val="50000"/>
                  <a:lumOff val="50000"/>
                </a:schemeClr>
              </a:buClr>
              <a:defRPr>
                <a:solidFill>
                  <a:schemeClr val="tx1"/>
                </a:solidFill>
              </a:defRPr>
            </a:lvl4pPr>
            <a:lvl5pPr>
              <a:lnSpc>
                <a:spcPct val="130000"/>
              </a:lnSpc>
              <a:spcBef>
                <a:spcPts val="0"/>
              </a:spcBef>
              <a:buClr>
                <a:schemeClr val="tx2">
                  <a:lumMod val="50000"/>
                  <a:lumOff val="50000"/>
                </a:schemeClr>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4" name="Slide Number Placeholder 9"/>
          <p:cNvSpPr>
            <a:spLocks noGrp="1"/>
          </p:cNvSpPr>
          <p:nvPr>
            <p:ph type="sldNum" sz="quarter" idx="12"/>
          </p:nvPr>
        </p:nvSpPr>
        <p:spPr/>
        <p:txBody>
          <a:bodyPr/>
          <a:lstStyle>
            <a:lvl1pPr>
              <a:defRPr smtClean="0"/>
            </a:lvl1pPr>
          </a:lstStyle>
          <a:p>
            <a:pPr>
              <a:defRPr/>
            </a:pPr>
            <a:fld id="{2901925F-EC9C-4077-B2B4-5B768C4AB821}" type="slidenum">
              <a:rPr lang="en-US" altLang="en-US"/>
              <a:pPr>
                <a:defRPr/>
              </a:pPr>
              <a:t>‹nr.›</a:t>
            </a:fld>
            <a:endParaRPr lang="en-US" altLang="en-US" dirty="0"/>
          </a:p>
        </p:txBody>
      </p:sp>
      <p:sp>
        <p:nvSpPr>
          <p:cNvPr id="8" name="Rectangle 7"/>
          <p:cNvSpPr>
            <a:spLocks noChangeArrowheads="1"/>
          </p:cNvSpPr>
          <p:nvPr userDrawn="1"/>
        </p:nvSpPr>
        <p:spPr bwMode="auto">
          <a:xfrm>
            <a:off x="0" y="1100138"/>
            <a:ext cx="12192000" cy="176212"/>
          </a:xfrm>
          <a:prstGeom prst="rect">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1"/>
              </a:solidFill>
            </a:endParaRPr>
          </a:p>
        </p:txBody>
      </p:sp>
      <p:sp>
        <p:nvSpPr>
          <p:cNvPr id="9" name="Title 1"/>
          <p:cNvSpPr>
            <a:spLocks noGrp="1"/>
          </p:cNvSpPr>
          <p:nvPr>
            <p:ph type="title"/>
          </p:nvPr>
        </p:nvSpPr>
        <p:spPr>
          <a:xfrm>
            <a:off x="475913" y="301627"/>
            <a:ext cx="11282705" cy="756707"/>
          </a:xfrm>
        </p:spPr>
        <p:txBody>
          <a:bodyPr/>
          <a:lstStyle>
            <a:lvl1pPr>
              <a:defRPr sz="3200" b="1" i="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239645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vider">
    <p:spTree>
      <p:nvGrpSpPr>
        <p:cNvPr id="1" name=""/>
        <p:cNvGrpSpPr/>
        <p:nvPr/>
      </p:nvGrpSpPr>
      <p:grpSpPr>
        <a:xfrm>
          <a:off x="0" y="0"/>
          <a:ext cx="0" cy="0"/>
          <a:chOff x="0" y="0"/>
          <a:chExt cx="0" cy="0"/>
        </a:xfrm>
      </p:grpSpPr>
      <p:sp>
        <p:nvSpPr>
          <p:cNvPr id="61" name="Rectangle 60"/>
          <p:cNvSpPr>
            <a:spLocks noChangeArrowheads="1"/>
          </p:cNvSpPr>
          <p:nvPr/>
        </p:nvSpPr>
        <p:spPr bwMode="auto">
          <a:xfrm>
            <a:off x="0" y="2828926"/>
            <a:ext cx="12192000" cy="176213"/>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marL="115888" indent="-115888" eaLnBrk="0" hangingPunct="0">
              <a:defRPr sz="1600" b="1">
                <a:solidFill>
                  <a:schemeClr val="tx1"/>
                </a:solidFill>
                <a:latin typeface="Trebuchet MS" pitchFamily="34" charset="0"/>
                <a:ea typeface="MS PGothic" pitchFamily="34" charset="-128"/>
              </a:defRPr>
            </a:lvl1pPr>
            <a:lvl2pPr marL="742950" indent="-285750" eaLnBrk="0" hangingPunct="0">
              <a:defRPr sz="1600" b="1">
                <a:solidFill>
                  <a:schemeClr val="tx1"/>
                </a:solidFill>
                <a:latin typeface="Trebuchet MS" pitchFamily="34" charset="0"/>
                <a:ea typeface="MS PGothic" pitchFamily="34" charset="-128"/>
              </a:defRPr>
            </a:lvl2pPr>
            <a:lvl3pPr marL="1143000" indent="-228600" eaLnBrk="0" hangingPunct="0">
              <a:defRPr sz="1600" b="1">
                <a:solidFill>
                  <a:schemeClr val="tx1"/>
                </a:solidFill>
                <a:latin typeface="Trebuchet MS" pitchFamily="34" charset="0"/>
                <a:ea typeface="MS PGothic" pitchFamily="34" charset="-128"/>
              </a:defRPr>
            </a:lvl3pPr>
            <a:lvl4pPr marL="1600200" indent="-228600" eaLnBrk="0" hangingPunct="0">
              <a:defRPr sz="1600" b="1">
                <a:solidFill>
                  <a:schemeClr val="tx1"/>
                </a:solidFill>
                <a:latin typeface="Trebuchet MS" pitchFamily="34" charset="0"/>
                <a:ea typeface="MS PGothic" pitchFamily="34" charset="-128"/>
              </a:defRPr>
            </a:lvl4pPr>
            <a:lvl5pPr marL="2057400" indent="-228600" eaLnBrk="0" hangingPunct="0">
              <a:defRPr sz="1600" b="1">
                <a:solidFill>
                  <a:schemeClr val="tx1"/>
                </a:solidFill>
                <a:latin typeface="Trebuchet MS" pitchFamily="34" charset="0"/>
                <a:ea typeface="MS PGothic" pitchFamily="34" charset="-128"/>
              </a:defRPr>
            </a:lvl5pPr>
            <a:lvl6pPr marL="2514600" indent="-228600" eaLnBrk="0" fontAlgn="base" hangingPunct="0">
              <a:spcBef>
                <a:spcPct val="0"/>
              </a:spcBef>
              <a:spcAft>
                <a:spcPct val="0"/>
              </a:spcAft>
              <a:defRPr sz="1600" b="1">
                <a:solidFill>
                  <a:schemeClr val="tx1"/>
                </a:solidFill>
                <a:latin typeface="Trebuchet MS" pitchFamily="34" charset="0"/>
                <a:ea typeface="MS PGothic" pitchFamily="34" charset="-128"/>
              </a:defRPr>
            </a:lvl6pPr>
            <a:lvl7pPr marL="2971800" indent="-228600" eaLnBrk="0" fontAlgn="base" hangingPunct="0">
              <a:spcBef>
                <a:spcPct val="0"/>
              </a:spcBef>
              <a:spcAft>
                <a:spcPct val="0"/>
              </a:spcAft>
              <a:defRPr sz="1600" b="1">
                <a:solidFill>
                  <a:schemeClr val="tx1"/>
                </a:solidFill>
                <a:latin typeface="Trebuchet MS" pitchFamily="34" charset="0"/>
                <a:ea typeface="MS PGothic" pitchFamily="34" charset="-128"/>
              </a:defRPr>
            </a:lvl7pPr>
            <a:lvl8pPr marL="3429000" indent="-228600" eaLnBrk="0" fontAlgn="base" hangingPunct="0">
              <a:spcBef>
                <a:spcPct val="0"/>
              </a:spcBef>
              <a:spcAft>
                <a:spcPct val="0"/>
              </a:spcAft>
              <a:defRPr sz="1600" b="1">
                <a:solidFill>
                  <a:schemeClr val="tx1"/>
                </a:solidFill>
                <a:latin typeface="Trebuchet MS" pitchFamily="34" charset="0"/>
                <a:ea typeface="MS PGothic" pitchFamily="34" charset="-128"/>
              </a:defRPr>
            </a:lvl8pPr>
            <a:lvl9pPr marL="3886200" indent="-228600" eaLnBrk="0" fontAlgn="base" hangingPunct="0">
              <a:spcBef>
                <a:spcPct val="0"/>
              </a:spcBef>
              <a:spcAft>
                <a:spcPct val="0"/>
              </a:spcAft>
              <a:defRPr sz="1600" b="1">
                <a:solidFill>
                  <a:schemeClr val="tx1"/>
                </a:solidFill>
                <a:latin typeface="Trebuchet MS" pitchFamily="34" charset="0"/>
                <a:ea typeface="MS PGothic" pitchFamily="34" charset="-128"/>
              </a:defRPr>
            </a:lvl9pPr>
          </a:lstStyle>
          <a:p>
            <a:pPr eaLnBrk="1" hangingPunct="1">
              <a:spcBef>
                <a:spcPct val="50000"/>
              </a:spcBef>
              <a:buFontTx/>
              <a:buChar char="•"/>
              <a:defRPr/>
            </a:pPr>
            <a:endParaRPr lang="en-US" altLang="en-US" sz="1300" b="0" dirty="0">
              <a:solidFill>
                <a:schemeClr val="bg1"/>
              </a:solidFill>
            </a:endParaRPr>
          </a:p>
        </p:txBody>
      </p:sp>
      <p:sp>
        <p:nvSpPr>
          <p:cNvPr id="330" name="Title 329"/>
          <p:cNvSpPr>
            <a:spLocks noGrp="1"/>
          </p:cNvSpPr>
          <p:nvPr>
            <p:ph type="title"/>
          </p:nvPr>
        </p:nvSpPr>
        <p:spPr>
          <a:xfrm>
            <a:off x="1154547" y="1306550"/>
            <a:ext cx="9728968" cy="1450437"/>
          </a:xfrm>
        </p:spPr>
        <p:txBody>
          <a:bodyPr/>
          <a:lstStyle>
            <a:lvl1pPr>
              <a:defRPr sz="3800" b="1" cap="none" baseline="0">
                <a:solidFill>
                  <a:schemeClr val="bg2"/>
                </a:solidFill>
              </a:defRPr>
            </a:lvl1pPr>
          </a:lstStyle>
          <a:p>
            <a:r>
              <a:rPr lang="en-US"/>
              <a:t>Click to edit Master title style</a:t>
            </a:r>
            <a:endParaRPr lang="en-US" dirty="0"/>
          </a:p>
        </p:txBody>
      </p:sp>
      <p:sp>
        <p:nvSpPr>
          <p:cNvPr id="332" name="Text Placeholder 331"/>
          <p:cNvSpPr>
            <a:spLocks noGrp="1"/>
          </p:cNvSpPr>
          <p:nvPr>
            <p:ph type="body" sz="quarter" idx="13"/>
          </p:nvPr>
        </p:nvSpPr>
        <p:spPr>
          <a:xfrm>
            <a:off x="1134806" y="3074089"/>
            <a:ext cx="9771695" cy="2397495"/>
          </a:xfrm>
        </p:spPr>
        <p:txBody>
          <a:bodyPr>
            <a:normAutofit/>
          </a:bodyPr>
          <a:lstStyle>
            <a:lvl1pPr>
              <a:lnSpc>
                <a:spcPct val="100000"/>
              </a:lnSpc>
              <a:defRPr sz="3000" b="0" i="0" cap="none" baseline="0">
                <a:solidFill>
                  <a:schemeClr val="tx1"/>
                </a:solidFill>
                <a:latin typeface="+mn-lt"/>
                <a:cs typeface="Andes ExtraLight"/>
              </a:defRPr>
            </a:lvl1pPr>
            <a:lvl2pPr>
              <a:defRPr b="0" i="0">
                <a:latin typeface="Andes ExtraLight"/>
                <a:cs typeface="Andes ExtraLight"/>
              </a:defRPr>
            </a:lvl2pPr>
            <a:lvl3pPr>
              <a:defRPr b="0" i="0">
                <a:latin typeface="Andes ExtraLight"/>
                <a:cs typeface="Andes ExtraLight"/>
              </a:defRPr>
            </a:lvl3pPr>
            <a:lvl4pPr>
              <a:defRPr b="0" i="0">
                <a:latin typeface="Andes ExtraLight"/>
                <a:cs typeface="Andes ExtraLight"/>
              </a:defRPr>
            </a:lvl4pPr>
            <a:lvl5pPr>
              <a:defRPr b="0" i="0">
                <a:latin typeface="Andes ExtraLight"/>
                <a:cs typeface="Andes ExtraLight"/>
              </a:defRPr>
            </a:lvl5pPr>
          </a:lstStyle>
          <a:p>
            <a:pPr lvl="0"/>
            <a:r>
              <a:rPr lang="en-US"/>
              <a:t>Click to edit Master text styles</a:t>
            </a:r>
          </a:p>
        </p:txBody>
      </p:sp>
    </p:spTree>
    <p:extLst>
      <p:ext uri="{BB962C8B-B14F-4D97-AF65-F5344CB8AC3E}">
        <p14:creationId xmlns:p14="http://schemas.microsoft.com/office/powerpoint/2010/main" val="116972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095483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281281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3791B6CB-EA61-463B-9BE6-C973201B093E}" type="datetimeFigureOut">
              <a:rPr lang="nl-NL" smtClean="0"/>
              <a:t>30-6-2021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895292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p>
        </p:txBody>
      </p:sp>
      <p:sp>
        <p:nvSpPr>
          <p:cNvPr id="3" name="Tijdelijke aanduiding voor datum 2"/>
          <p:cNvSpPr>
            <a:spLocks noGrp="1"/>
          </p:cNvSpPr>
          <p:nvPr>
            <p:ph type="dt" sz="half" idx="10"/>
          </p:nvPr>
        </p:nvSpPr>
        <p:spPr/>
        <p:txBody>
          <a:bodyPr/>
          <a:lstStyle/>
          <a:p>
            <a:fld id="{3791B6CB-EA61-463B-9BE6-C973201B093E}" type="datetimeFigureOut">
              <a:rPr lang="nl-NL" smtClean="0"/>
              <a:t>30-6-2021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2917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791B6CB-EA61-463B-9BE6-C973201B093E}" type="datetimeFigureOut">
              <a:rPr lang="nl-NL" smtClean="0"/>
              <a:t>30-6-2021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2702050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3921258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3791B6CB-EA61-463B-9BE6-C973201B093E}" type="datetimeFigureOut">
              <a:rPr lang="nl-NL" smtClean="0"/>
              <a:t>30-6-2021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222A41A9-402C-4B38-AED4-AF722CC509D0}" type="slidenum">
              <a:rPr lang="nl-NL" smtClean="0"/>
              <a:t>‹nr.›</a:t>
            </a:fld>
            <a:endParaRPr lang="nl-NL"/>
          </a:p>
        </p:txBody>
      </p:sp>
    </p:spTree>
    <p:extLst>
      <p:ext uri="{BB962C8B-B14F-4D97-AF65-F5344CB8AC3E}">
        <p14:creationId xmlns:p14="http://schemas.microsoft.com/office/powerpoint/2010/main" val="1243515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1B6CB-EA61-463B-9BE6-C973201B093E}" type="datetimeFigureOut">
              <a:rPr lang="nl-NL" smtClean="0"/>
              <a:t>30-6-2021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2A41A9-402C-4B38-AED4-AF722CC509D0}" type="slidenum">
              <a:rPr lang="nl-NL" smtClean="0"/>
              <a:t>‹nr.›</a:t>
            </a:fld>
            <a:endParaRPr lang="nl-NL"/>
          </a:p>
        </p:txBody>
      </p:sp>
    </p:spTree>
    <p:extLst>
      <p:ext uri="{BB962C8B-B14F-4D97-AF65-F5344CB8AC3E}">
        <p14:creationId xmlns:p14="http://schemas.microsoft.com/office/powerpoint/2010/main" val="267205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29FFF0-58FF-A341-99E3-0AE5E62AB4F3}" type="datetime1">
              <a:rPr lang="en-US" smtClean="0"/>
              <a:t>6/30/2021</a:t>
            </a:fld>
            <a:endParaRPr lang="en-EG"/>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EG"/>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7C463-AACB-894F-96BE-3B755B18634A}" type="slidenum">
              <a:rPr lang="en-EG" smtClean="0"/>
              <a:t>‹nr.›</a:t>
            </a:fld>
            <a:endParaRPr lang="en-EG"/>
          </a:p>
        </p:txBody>
      </p:sp>
    </p:spTree>
    <p:extLst>
      <p:ext uri="{BB962C8B-B14F-4D97-AF65-F5344CB8AC3E}">
        <p14:creationId xmlns:p14="http://schemas.microsoft.com/office/powerpoint/2010/main" val="1015162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2" name="Rectangle 2"/>
          <p:cNvSpPr>
            <a:spLocks noGrp="1" noChangeArrowheads="1"/>
          </p:cNvSpPr>
          <p:nvPr>
            <p:ph type="title"/>
          </p:nvPr>
        </p:nvSpPr>
        <p:spPr bwMode="auto">
          <a:xfrm>
            <a:off x="914400" y="871538"/>
            <a:ext cx="10363200" cy="563562"/>
          </a:xfrm>
          <a:prstGeom prst="rect">
            <a:avLst/>
          </a:prstGeom>
          <a:noFill/>
          <a:ln w="9525">
            <a:noFill/>
            <a:miter lim="800000"/>
            <a:headEnd/>
            <a:tailEnd/>
          </a:ln>
        </p:spPr>
        <p:txBody>
          <a:bodyPr vert="horz" wrap="square" lIns="0" tIns="0" rIns="0" bIns="0" numCol="1" anchor="ctr" anchorCtr="0" compatLnSpc="1">
            <a:prstTxWarp prst="textNoShape">
              <a:avLst/>
            </a:prstTxWarp>
            <a:norm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3" name="Footer Placeholder 2"/>
          <p:cNvSpPr>
            <a:spLocks noGrp="1"/>
          </p:cNvSpPr>
          <p:nvPr>
            <p:ph type="ftr" sz="quarter" idx="3"/>
          </p:nvPr>
        </p:nvSpPr>
        <p:spPr>
          <a:xfrm>
            <a:off x="3797300" y="6356351"/>
            <a:ext cx="7467600" cy="328613"/>
          </a:xfrm>
          <a:prstGeom prst="rect">
            <a:avLst/>
          </a:prstGeom>
        </p:spPr>
        <p:txBody>
          <a:bodyPr vert="horz" lIns="0" tIns="0" rIns="91440" bIns="0" rtlCol="0" anchor="b">
            <a:normAutofit/>
          </a:bodyPr>
          <a:lstStyle>
            <a:lvl1pPr algn="r" eaLnBrk="1" hangingPunct="1">
              <a:defRPr sz="1400" b="0">
                <a:solidFill>
                  <a:schemeClr val="tx1">
                    <a:tint val="75000"/>
                  </a:schemeClr>
                </a:solidFill>
                <a:latin typeface="Andes" panose="02000000000000000000" pitchFamily="50" charset="0"/>
                <a:ea typeface="+mn-ea"/>
                <a:cs typeface="Times New Roman" pitchFamily="18" charset="0"/>
              </a:defRPr>
            </a:lvl1pPr>
          </a:lstStyle>
          <a:p>
            <a:pPr>
              <a:defRPr/>
            </a:pPr>
            <a:endParaRPr lang="en-US" dirty="0"/>
          </a:p>
        </p:txBody>
      </p:sp>
      <p:sp>
        <p:nvSpPr>
          <p:cNvPr id="5" name="Date Placeholder 4"/>
          <p:cNvSpPr>
            <a:spLocks noGrp="1"/>
          </p:cNvSpPr>
          <p:nvPr>
            <p:ph type="dt" sz="half" idx="2"/>
          </p:nvPr>
        </p:nvSpPr>
        <p:spPr>
          <a:xfrm>
            <a:off x="912284" y="6329364"/>
            <a:ext cx="2844800" cy="365125"/>
          </a:xfrm>
          <a:prstGeom prst="rect">
            <a:avLst/>
          </a:prstGeom>
        </p:spPr>
        <p:txBody>
          <a:bodyPr vert="horz" lIns="0" tIns="0" rIns="91440" bIns="0" rtlCol="0" anchor="b">
            <a:normAutofit/>
          </a:bodyPr>
          <a:lstStyle>
            <a:lvl1pPr algn="l" eaLnBrk="1" hangingPunct="1">
              <a:defRPr sz="1400" b="0">
                <a:solidFill>
                  <a:schemeClr val="tx1">
                    <a:tint val="75000"/>
                  </a:schemeClr>
                </a:solidFill>
                <a:latin typeface="Andes" panose="02000000000000000000" pitchFamily="50" charset="0"/>
                <a:ea typeface="+mn-ea"/>
                <a:cs typeface="Times New Roman" pitchFamily="18" charset="0"/>
              </a:defRPr>
            </a:lvl1pPr>
          </a:lstStyle>
          <a:p>
            <a:pPr>
              <a:defRPr/>
            </a:pPr>
            <a:endParaRPr lang="en-US" dirty="0"/>
          </a:p>
        </p:txBody>
      </p:sp>
    </p:spTree>
    <p:extLst>
      <p:ext uri="{BB962C8B-B14F-4D97-AF65-F5344CB8AC3E}">
        <p14:creationId xmlns:p14="http://schemas.microsoft.com/office/powerpoint/2010/main" val="135696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lvl1pPr algn="l" rtl="0" eaLnBrk="1" fontAlgn="base" hangingPunct="1">
        <a:spcBef>
          <a:spcPct val="0"/>
        </a:spcBef>
        <a:spcAft>
          <a:spcPct val="0"/>
        </a:spcAft>
        <a:defRPr sz="2600" cap="all">
          <a:solidFill>
            <a:schemeClr val="tx1"/>
          </a:solidFill>
          <a:latin typeface="Avenir Next LT Pro" panose="020B0504020202020204" pitchFamily="34" charset="0"/>
          <a:ea typeface="MS PGothic" pitchFamily="34" charset="-128"/>
          <a:cs typeface="Avenir Next LT Pro" panose="020B0504020202020204" pitchFamily="34" charset="0"/>
        </a:defRPr>
      </a:lvl1pPr>
      <a:lvl2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2pPr>
      <a:lvl3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3pPr>
      <a:lvl4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4pPr>
      <a:lvl5pPr algn="l" rtl="0" eaLnBrk="1" fontAlgn="base" hangingPunct="1">
        <a:spcBef>
          <a:spcPct val="0"/>
        </a:spcBef>
        <a:spcAft>
          <a:spcPct val="0"/>
        </a:spcAft>
        <a:defRPr sz="2600">
          <a:solidFill>
            <a:schemeClr val="tx1"/>
          </a:solidFill>
          <a:latin typeface="Arial Bold" charset="0"/>
          <a:ea typeface="MS PGothic" pitchFamily="34" charset="-128"/>
          <a:cs typeface="ＭＳ Ｐゴシック" charset="0"/>
        </a:defRPr>
      </a:lvl5pPr>
      <a:lvl6pPr marL="457200" algn="ctr" rtl="0" eaLnBrk="1" fontAlgn="base" hangingPunct="1">
        <a:spcBef>
          <a:spcPct val="0"/>
        </a:spcBef>
        <a:spcAft>
          <a:spcPct val="0"/>
        </a:spcAft>
        <a:defRPr sz="2600" b="1">
          <a:solidFill>
            <a:srgbClr val="014C6D"/>
          </a:solidFill>
          <a:latin typeface="Trebuchet MS" pitchFamily="34" charset="0"/>
        </a:defRPr>
      </a:lvl6pPr>
      <a:lvl7pPr marL="914400" algn="ctr" rtl="0" eaLnBrk="1" fontAlgn="base" hangingPunct="1">
        <a:spcBef>
          <a:spcPct val="0"/>
        </a:spcBef>
        <a:spcAft>
          <a:spcPct val="0"/>
        </a:spcAft>
        <a:defRPr sz="2600" b="1">
          <a:solidFill>
            <a:srgbClr val="014C6D"/>
          </a:solidFill>
          <a:latin typeface="Trebuchet MS" pitchFamily="34" charset="0"/>
        </a:defRPr>
      </a:lvl7pPr>
      <a:lvl8pPr marL="1371600" algn="ctr" rtl="0" eaLnBrk="1" fontAlgn="base" hangingPunct="1">
        <a:spcBef>
          <a:spcPct val="0"/>
        </a:spcBef>
        <a:spcAft>
          <a:spcPct val="0"/>
        </a:spcAft>
        <a:defRPr sz="2600" b="1">
          <a:solidFill>
            <a:srgbClr val="014C6D"/>
          </a:solidFill>
          <a:latin typeface="Trebuchet MS" pitchFamily="34" charset="0"/>
        </a:defRPr>
      </a:lvl8pPr>
      <a:lvl9pPr marL="1828800" algn="ctr" rtl="0" eaLnBrk="1" fontAlgn="base" hangingPunct="1">
        <a:spcBef>
          <a:spcPct val="0"/>
        </a:spcBef>
        <a:spcAft>
          <a:spcPct val="0"/>
        </a:spcAft>
        <a:defRPr sz="2600" b="1">
          <a:solidFill>
            <a:srgbClr val="014C6D"/>
          </a:solidFill>
          <a:latin typeface="Trebuchet MS" pitchFamily="34" charset="0"/>
        </a:defRPr>
      </a:lvl9pPr>
    </p:titleStyle>
    <p:bodyStyle>
      <a:lvl1pPr marL="342900" indent="-342900" algn="l" rtl="0" eaLnBrk="1" fontAlgn="base" hangingPunct="1">
        <a:lnSpc>
          <a:spcPct val="115000"/>
        </a:lnSpc>
        <a:spcBef>
          <a:spcPct val="20000"/>
        </a:spcBef>
        <a:spcAft>
          <a:spcPct val="0"/>
        </a:spcAft>
        <a:buClr>
          <a:srgbClr val="00783C"/>
        </a:buClr>
        <a:defRPr>
          <a:solidFill>
            <a:schemeClr val="tx1"/>
          </a:solidFill>
          <a:latin typeface="Avenir Next LT Pro" panose="020B0504020202020204" pitchFamily="34" charset="0"/>
          <a:ea typeface="MS PGothic" pitchFamily="34" charset="-128"/>
          <a:cs typeface="Avenir Next LT Pro" panose="020B0504020202020204" pitchFamily="34" charset="0"/>
        </a:defRPr>
      </a:lvl1pPr>
      <a:lvl2pPr marL="742950" indent="-285750" algn="l" rtl="0" eaLnBrk="1" fontAlgn="base" hangingPunct="1">
        <a:spcBef>
          <a:spcPct val="20000"/>
        </a:spcBef>
        <a:spcAft>
          <a:spcPct val="0"/>
        </a:spcAft>
        <a:buClr>
          <a:srgbClr val="00783C"/>
        </a:buClr>
        <a:buFont typeface="Wingdings" panose="05000000000000000000" pitchFamily="2" charset="2"/>
        <a:defRPr>
          <a:solidFill>
            <a:schemeClr val="tx1"/>
          </a:solidFill>
          <a:latin typeface="Avenir Next LT Pro" panose="020B0504020202020204" pitchFamily="34" charset="0"/>
          <a:ea typeface="MS PGothic" pitchFamily="34" charset="-128"/>
        </a:defRPr>
      </a:lvl2pPr>
      <a:lvl3pPr marL="4763" indent="909638" algn="l" rtl="0" eaLnBrk="1" fontAlgn="base" hangingPunct="1">
        <a:spcBef>
          <a:spcPct val="20000"/>
        </a:spcBef>
        <a:spcAft>
          <a:spcPct val="0"/>
        </a:spcAft>
        <a:buClr>
          <a:srgbClr val="00783C"/>
        </a:buClr>
        <a:defRPr>
          <a:solidFill>
            <a:schemeClr val="tx1"/>
          </a:solidFill>
          <a:latin typeface="Avenir Next LT Pro" panose="020B0504020202020204" pitchFamily="34" charset="0"/>
          <a:ea typeface="MS PGothic" pitchFamily="34" charset="-128"/>
        </a:defRPr>
      </a:lvl3pPr>
      <a:lvl4pPr marL="1600200" indent="-228600" algn="l" rtl="0" eaLnBrk="1" fontAlgn="base" hangingPunct="1">
        <a:spcBef>
          <a:spcPct val="20000"/>
        </a:spcBef>
        <a:spcAft>
          <a:spcPct val="0"/>
        </a:spcAft>
        <a:buClr>
          <a:srgbClr val="00783C"/>
        </a:buClr>
        <a:defRPr>
          <a:solidFill>
            <a:schemeClr val="tx1"/>
          </a:solidFill>
          <a:latin typeface="Avenir Next LT Pro" panose="020B0504020202020204" pitchFamily="34" charset="0"/>
          <a:ea typeface="MS PGothic" pitchFamily="34" charset="-128"/>
        </a:defRPr>
      </a:lvl4pPr>
      <a:lvl5pPr marL="2057400" indent="-228600" algn="l" rtl="0" eaLnBrk="1" fontAlgn="base" hangingPunct="1">
        <a:spcBef>
          <a:spcPct val="20000"/>
        </a:spcBef>
        <a:spcAft>
          <a:spcPct val="0"/>
        </a:spcAft>
        <a:buClr>
          <a:srgbClr val="00783C"/>
        </a:buClr>
        <a:defRPr>
          <a:solidFill>
            <a:schemeClr val="tx1"/>
          </a:solidFill>
          <a:latin typeface="Avenir Next LT Pro" panose="020B0504020202020204" pitchFamily="34" charset="0"/>
          <a:ea typeface="MS PGothic" pitchFamily="34" charset="-128"/>
        </a:defRPr>
      </a:lvl5pPr>
      <a:lvl6pPr marL="2514600" indent="-228600" algn="l" rtl="0" eaLnBrk="1" fontAlgn="base" hangingPunct="1">
        <a:spcBef>
          <a:spcPct val="20000"/>
        </a:spcBef>
        <a:spcAft>
          <a:spcPct val="0"/>
        </a:spcAft>
        <a:buClr>
          <a:srgbClr val="00783C"/>
        </a:buClr>
        <a:buChar char="»"/>
        <a:defRPr sz="1600">
          <a:solidFill>
            <a:schemeClr val="tx1"/>
          </a:solidFill>
          <a:latin typeface="+mn-lt"/>
        </a:defRPr>
      </a:lvl6pPr>
      <a:lvl7pPr marL="2971800" indent="-228600" algn="l" rtl="0" eaLnBrk="1" fontAlgn="base" hangingPunct="1">
        <a:spcBef>
          <a:spcPct val="20000"/>
        </a:spcBef>
        <a:spcAft>
          <a:spcPct val="0"/>
        </a:spcAft>
        <a:buClr>
          <a:srgbClr val="00783C"/>
        </a:buClr>
        <a:buChar char="»"/>
        <a:defRPr sz="1600">
          <a:solidFill>
            <a:schemeClr val="tx1"/>
          </a:solidFill>
          <a:latin typeface="+mn-lt"/>
        </a:defRPr>
      </a:lvl7pPr>
      <a:lvl8pPr marL="3429000" indent="-228600" algn="l" rtl="0" eaLnBrk="1" fontAlgn="base" hangingPunct="1">
        <a:spcBef>
          <a:spcPct val="20000"/>
        </a:spcBef>
        <a:spcAft>
          <a:spcPct val="0"/>
        </a:spcAft>
        <a:buClr>
          <a:srgbClr val="00783C"/>
        </a:buClr>
        <a:buChar char="»"/>
        <a:defRPr sz="1600">
          <a:solidFill>
            <a:schemeClr val="tx1"/>
          </a:solidFill>
          <a:latin typeface="+mn-lt"/>
        </a:defRPr>
      </a:lvl8pPr>
      <a:lvl9pPr marL="3886200" indent="-228600" algn="l" rtl="0" eaLnBrk="1" fontAlgn="base" hangingPunct="1">
        <a:spcBef>
          <a:spcPct val="20000"/>
        </a:spcBef>
        <a:spcAft>
          <a:spcPct val="0"/>
        </a:spcAft>
        <a:buClr>
          <a:srgbClr val="00783C"/>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image" Target="../media/image31.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39.jpg"/><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Afbeelding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3588" y="5596524"/>
            <a:ext cx="3979657" cy="869664"/>
          </a:xfrm>
          <a:prstGeom prst="rect">
            <a:avLst/>
          </a:prstGeom>
        </p:spPr>
      </p:pic>
      <p:sp>
        <p:nvSpPr>
          <p:cNvPr id="19" name="Tekstvak 18"/>
          <p:cNvSpPr txBox="1"/>
          <p:nvPr/>
        </p:nvSpPr>
        <p:spPr>
          <a:xfrm>
            <a:off x="0" y="1777818"/>
            <a:ext cx="12192001"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rPr>
              <a:t>Impact of </a:t>
            </a:r>
            <a:r>
              <a:rPr kumimoji="0" lang="nl-NL" sz="3600" b="0" i="1" u="none" strike="noStrike" kern="1200" cap="none" spc="0" normalizeH="0" baseline="0" noProof="0" dirty="0" err="1">
                <a:ln>
                  <a:noFill/>
                </a:ln>
                <a:solidFill>
                  <a:prstClr val="black">
                    <a:lumMod val="50000"/>
                  </a:prstClr>
                </a:solidFill>
                <a:effectLst/>
                <a:uLnTx/>
                <a:uFillTx/>
                <a:latin typeface="Garamond" panose="02020404030301010803" pitchFamily="18" charset="0"/>
                <a:ea typeface="+mn-ea"/>
                <a:cs typeface="+mn-cs"/>
              </a:rPr>
              <a:t>Science</a:t>
            </a:r>
            <a:r>
              <a:rPr lang="nl-NL" sz="3600" i="1" dirty="0">
                <a:solidFill>
                  <a:prstClr val="black">
                    <a:lumMod val="50000"/>
                  </a:prstClr>
                </a:solidFill>
                <a:latin typeface="Garamond" panose="02020404030301010803" pitchFamily="18" charset="0"/>
              </a:rPr>
              <a:t> Conference </a:t>
            </a:r>
            <a:r>
              <a:rPr lang="nl-NL" sz="3600" i="1" dirty="0" err="1">
                <a:solidFill>
                  <a:prstClr val="black">
                    <a:lumMod val="50000"/>
                  </a:prstClr>
                </a:solidFill>
                <a:latin typeface="Garamond" panose="02020404030301010803" pitchFamily="18" charset="0"/>
              </a:rPr>
              <a:t>the</a:t>
            </a:r>
            <a:r>
              <a:rPr lang="nl-NL" sz="3600" i="1" dirty="0">
                <a:solidFill>
                  <a:prstClr val="black">
                    <a:lumMod val="50000"/>
                  </a:prstClr>
                </a:solidFill>
                <a:latin typeface="Garamond" panose="02020404030301010803" pitchFamily="18" charset="0"/>
              </a:rPr>
              <a:t> Parallel </a:t>
            </a:r>
            <a:r>
              <a:rPr lang="nl-NL" sz="3600" i="1" dirty="0" err="1">
                <a:solidFill>
                  <a:prstClr val="black">
                    <a:lumMod val="50000"/>
                  </a:prstClr>
                </a:solidFill>
                <a:latin typeface="Garamond" panose="02020404030301010803" pitchFamily="18" charset="0"/>
              </a:rPr>
              <a:t>Session</a:t>
            </a:r>
            <a:r>
              <a:rPr lang="nl-NL" sz="3600" i="1" dirty="0">
                <a:solidFill>
                  <a:prstClr val="black">
                    <a:lumMod val="50000"/>
                  </a:prstClr>
                </a:solidFill>
                <a:latin typeface="Garamond" panose="02020404030301010803" pitchFamily="18" charset="0"/>
              </a:rPr>
              <a:t> on:  </a:t>
            </a:r>
            <a:endParaRPr kumimoji="0" lang="nl-NL" sz="36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1" u="none" strike="noStrike" kern="1200" cap="none" spc="0" normalizeH="0" baseline="0" noProof="0" dirty="0">
              <a:ln>
                <a:noFill/>
              </a:ln>
              <a:solidFill>
                <a:prstClr val="black">
                  <a:lumMod val="50000"/>
                </a:prstClr>
              </a:solidFill>
              <a:effectLst/>
              <a:uLnTx/>
              <a:uFillTx/>
              <a:latin typeface="Garamond" panose="02020404030301010803" pitchFamily="18" charset="0"/>
              <a:ea typeface="+mn-ea"/>
              <a:cs typeface="+mn-cs"/>
            </a:endParaRPr>
          </a:p>
          <a:p>
            <a:pPr lvl="0" algn="ctr"/>
            <a:r>
              <a:rPr kumimoji="0" lang="en-US"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rPr>
              <a:t>Building Towards Evidence</a:t>
            </a:r>
            <a:r>
              <a:rPr lang="en-US" sz="4800" b="1" dirty="0">
                <a:solidFill>
                  <a:srgbClr val="820000"/>
                </a:solidFill>
                <a:latin typeface="Garamond" panose="02020404030301010803" pitchFamily="18" charset="0"/>
              </a:rPr>
              <a:t>-Informed Policymaking </a:t>
            </a:r>
            <a:r>
              <a:rPr kumimoji="0" lang="en-US"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rPr>
              <a:t> </a:t>
            </a:r>
            <a:endParaRPr kumimoji="0" lang="nl-NL" sz="4800" b="1" i="0" u="none" strike="noStrike" kern="1200" cap="none" spc="0" normalizeH="0" baseline="0" noProof="0" dirty="0">
              <a:ln>
                <a:noFill/>
              </a:ln>
              <a:solidFill>
                <a:srgbClr val="820000"/>
              </a:solidFill>
              <a:effectLst/>
              <a:uLnTx/>
              <a:uFillTx/>
              <a:latin typeface="Garamond" panose="02020404030301010803" pitchFamily="18" charset="0"/>
              <a:ea typeface="+mn-ea"/>
              <a:cs typeface="+mn-cs"/>
            </a:endParaRPr>
          </a:p>
        </p:txBody>
      </p:sp>
      <p:sp>
        <p:nvSpPr>
          <p:cNvPr id="20" name="Tekstvak 19"/>
          <p:cNvSpPr txBox="1"/>
          <p:nvPr/>
        </p:nvSpPr>
        <p:spPr>
          <a:xfrm>
            <a:off x="2203274" y="4678426"/>
            <a:ext cx="7785451" cy="461665"/>
          </a:xfrm>
          <a:prstGeom prst="rect">
            <a:avLst/>
          </a:prstGeom>
          <a:noFill/>
        </p:spPr>
        <p:txBody>
          <a:bodyPr wrap="square" rtlCol="0">
            <a:spAutoFit/>
          </a:bodyPr>
          <a:lstStyle/>
          <a:p>
            <a:pPr lvl="0" algn="ctr"/>
            <a:r>
              <a:rPr lang="en-US" sz="2400" b="1" dirty="0">
                <a:solidFill>
                  <a:prstClr val="black"/>
                </a:solidFill>
                <a:latin typeface="Garamond" panose="02020404030301010803" pitchFamily="18" charset="0"/>
              </a:rPr>
              <a:t>25</a:t>
            </a:r>
            <a:r>
              <a:rPr lang="en-US" sz="2400" b="1" baseline="30000" dirty="0">
                <a:solidFill>
                  <a:prstClr val="black"/>
                </a:solidFill>
                <a:latin typeface="Garamond" panose="02020404030301010803" pitchFamily="18" charset="0"/>
              </a:rPr>
              <a:t>th </a:t>
            </a:r>
            <a:r>
              <a:rPr lang="en-US" sz="2400" b="1" dirty="0">
                <a:solidFill>
                  <a:prstClr val="black"/>
                </a:solidFill>
                <a:latin typeface="Garamond" panose="02020404030301010803" pitchFamily="18" charset="0"/>
              </a:rPr>
              <a:t>June, 2021</a:t>
            </a:r>
            <a:endParaRPr kumimoji="0" lang="nl-NL" sz="24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10977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10"/>
            <p:extLst/>
          </p:nvPr>
        </p:nvGraphicFramePr>
        <p:xfrm>
          <a:off x="1866900" y="1460501"/>
          <a:ext cx="8440738" cy="4600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10</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p:cNvSpPr>
            <a:spLocks noGrp="1"/>
          </p:cNvSpPr>
          <p:nvPr>
            <p:ph type="title"/>
          </p:nvPr>
        </p:nvSpPr>
        <p:spPr/>
        <p:txBody>
          <a:bodyPr/>
          <a:lstStyle/>
          <a:p>
            <a:r>
              <a:rPr lang="en-US" dirty="0"/>
              <a:t>What do we do?</a:t>
            </a:r>
          </a:p>
        </p:txBody>
      </p:sp>
      <p:pic>
        <p:nvPicPr>
          <p:cNvPr id="10" name="Google Shape;76;p1">
            <a:extLst>
              <a:ext uri="{FF2B5EF4-FFF2-40B4-BE49-F238E27FC236}">
                <a16:creationId xmlns:a16="http://schemas.microsoft.com/office/drawing/2014/main" id="{C659B348-4403-48C0-A514-26E61D51183B}"/>
              </a:ext>
            </a:extLst>
          </p:cNvPr>
          <p:cNvPicPr/>
          <p:nvPr/>
        </p:nvPicPr>
        <p:blipFill rotWithShape="1">
          <a:blip r:embed="rId8">
            <a:alphaModFix/>
          </a:blip>
          <a:srcRect/>
          <a:stretch/>
        </p:blipFill>
        <p:spPr>
          <a:xfrm>
            <a:off x="8197580" y="6130343"/>
            <a:ext cx="1381261" cy="570640"/>
          </a:xfrm>
          <a:prstGeom prst="rect">
            <a:avLst/>
          </a:prstGeom>
          <a:noFill/>
          <a:ln>
            <a:noFill/>
          </a:ln>
        </p:spPr>
      </p:pic>
      <p:pic>
        <p:nvPicPr>
          <p:cNvPr id="11" name="Google Shape;77;p1">
            <a:extLst>
              <a:ext uri="{FF2B5EF4-FFF2-40B4-BE49-F238E27FC236}">
                <a16:creationId xmlns:a16="http://schemas.microsoft.com/office/drawing/2014/main" id="{9970DB41-EB07-494A-BA2F-E134DFE2A20D}"/>
              </a:ext>
            </a:extLst>
          </p:cNvPr>
          <p:cNvPicPr/>
          <p:nvPr/>
        </p:nvPicPr>
        <p:blipFill>
          <a:blip r:embed="rId9">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2908155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D54BC6-DD64-4F4E-95B4-602741EEC7B7}"/>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11</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494AFFA8-0991-4DB9-9301-979F8EB7E7C5}"/>
              </a:ext>
            </a:extLst>
          </p:cNvPr>
          <p:cNvSpPr>
            <a:spLocks noGrp="1"/>
          </p:cNvSpPr>
          <p:nvPr>
            <p:ph type="title"/>
          </p:nvPr>
        </p:nvSpPr>
        <p:spPr/>
        <p:txBody>
          <a:bodyPr>
            <a:normAutofit fontScale="90000"/>
          </a:bodyPr>
          <a:lstStyle/>
          <a:p>
            <a:r>
              <a:rPr lang="en-US" dirty="0"/>
              <a:t>QUALITY OF MANAGEMENT VARIES ACROSS ORGANIZATIONS…</a:t>
            </a:r>
          </a:p>
        </p:txBody>
      </p:sp>
      <p:pic>
        <p:nvPicPr>
          <p:cNvPr id="5" name="Content Placeholder 3">
            <a:extLst>
              <a:ext uri="{FF2B5EF4-FFF2-40B4-BE49-F238E27FC236}">
                <a16:creationId xmlns:a16="http://schemas.microsoft.com/office/drawing/2014/main" id="{2BDCE305-2C6D-4EF0-AECB-8ED890856C9D}"/>
              </a:ext>
            </a:extLst>
          </p:cNvPr>
          <p:cNvPicPr>
            <a:picLocks noGrp="1" noChangeAspect="1"/>
          </p:cNvPicPr>
          <p:nvPr>
            <p:ph sz="quarter" idx="10"/>
          </p:nvPr>
        </p:nvPicPr>
        <p:blipFill>
          <a:blip r:embed="rId3"/>
          <a:stretch>
            <a:fillRect/>
          </a:stretch>
        </p:blipFill>
        <p:spPr>
          <a:xfrm>
            <a:off x="2056416" y="1277623"/>
            <a:ext cx="7768616" cy="5220491"/>
          </a:xfrm>
          <a:prstGeom prst="rect">
            <a:avLst/>
          </a:prstGeom>
        </p:spPr>
      </p:pic>
      <p:sp>
        <p:nvSpPr>
          <p:cNvPr id="6" name="TextBox 5">
            <a:extLst>
              <a:ext uri="{FF2B5EF4-FFF2-40B4-BE49-F238E27FC236}">
                <a16:creationId xmlns:a16="http://schemas.microsoft.com/office/drawing/2014/main" id="{B9005F3B-01EA-4365-BAA1-3CF92B63E807}"/>
              </a:ext>
            </a:extLst>
          </p:cNvPr>
          <p:cNvSpPr txBox="1"/>
          <p:nvPr/>
        </p:nvSpPr>
        <p:spPr>
          <a:xfrm>
            <a:off x="3870386" y="6159560"/>
            <a:ext cx="4796287" cy="307777"/>
          </a:xfrm>
          <a:prstGeom prst="rect">
            <a:avLst/>
          </a:prstGeom>
          <a:noFill/>
        </p:spPr>
        <p:txBody>
          <a:bodyPr wrap="square" rtlCol="0">
            <a:spAutoFit/>
          </a:bodyPr>
          <a:lstStyle/>
          <a:p>
            <a:pPr algn="ctr" eaLnBrk="0" fontAlgn="base" hangingPunct="0">
              <a:spcBef>
                <a:spcPct val="0"/>
              </a:spcBef>
              <a:spcAft>
                <a:spcPct val="0"/>
              </a:spcAft>
            </a:pPr>
            <a:r>
              <a:rPr lang="en-US" sz="1400" i="1" dirty="0">
                <a:solidFill>
                  <a:prstClr val="white">
                    <a:lumMod val="50000"/>
                  </a:prstClr>
                </a:solidFill>
                <a:latin typeface="Avenir Next LT Pro" panose="020B0504020202020204" pitchFamily="34" charset="0"/>
                <a:ea typeface="MS PGothic" panose="020B0600070205080204" pitchFamily="34" charset="-128"/>
              </a:rPr>
              <a:t>Source: 2015 Ghana Civil Servants Survey</a:t>
            </a:r>
          </a:p>
        </p:txBody>
      </p:sp>
      <p:pic>
        <p:nvPicPr>
          <p:cNvPr id="9" name="Google Shape;76;p1">
            <a:extLst>
              <a:ext uri="{FF2B5EF4-FFF2-40B4-BE49-F238E27FC236}">
                <a16:creationId xmlns:a16="http://schemas.microsoft.com/office/drawing/2014/main" id="{8BB7DC14-7FFB-4D9B-B4EC-2E83A88FB0E1}"/>
              </a:ext>
            </a:extLst>
          </p:cNvPr>
          <p:cNvPicPr/>
          <p:nvPr/>
        </p:nvPicPr>
        <p:blipFill rotWithShape="1">
          <a:blip r:embed="rId4">
            <a:alphaModFix/>
          </a:blip>
          <a:srcRect/>
          <a:stretch/>
        </p:blipFill>
        <p:spPr>
          <a:xfrm>
            <a:off x="8197580" y="6130343"/>
            <a:ext cx="1381261" cy="570640"/>
          </a:xfrm>
          <a:prstGeom prst="rect">
            <a:avLst/>
          </a:prstGeom>
          <a:noFill/>
          <a:ln>
            <a:noFill/>
          </a:ln>
        </p:spPr>
      </p:pic>
      <p:pic>
        <p:nvPicPr>
          <p:cNvPr id="10" name="Google Shape;77;p1">
            <a:extLst>
              <a:ext uri="{FF2B5EF4-FFF2-40B4-BE49-F238E27FC236}">
                <a16:creationId xmlns:a16="http://schemas.microsoft.com/office/drawing/2014/main" id="{EA0FF3BD-18A0-4202-90DD-226DF2062D9C}"/>
              </a:ext>
            </a:extLst>
          </p:cNvPr>
          <p:cNvPicPr/>
          <p:nvPr/>
        </p:nvPicPr>
        <p:blipFill>
          <a:blip r:embed="rId5">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1996794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9A0884-F806-4805-BC38-C7BDE01FBB03}"/>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12</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7C42C35C-10EF-4377-9C29-A05889256B0F}"/>
              </a:ext>
            </a:extLst>
          </p:cNvPr>
          <p:cNvSpPr>
            <a:spLocks noGrp="1"/>
          </p:cNvSpPr>
          <p:nvPr>
            <p:ph type="title"/>
          </p:nvPr>
        </p:nvSpPr>
        <p:spPr/>
        <p:txBody>
          <a:bodyPr>
            <a:normAutofit/>
          </a:bodyPr>
          <a:lstStyle/>
          <a:p>
            <a:r>
              <a:rPr lang="en-US" dirty="0"/>
              <a:t>…AND PRODUCTIVITY DOES TOO.</a:t>
            </a:r>
          </a:p>
        </p:txBody>
      </p:sp>
      <p:pic>
        <p:nvPicPr>
          <p:cNvPr id="5" name="Content Placeholder 4">
            <a:extLst>
              <a:ext uri="{FF2B5EF4-FFF2-40B4-BE49-F238E27FC236}">
                <a16:creationId xmlns:a16="http://schemas.microsoft.com/office/drawing/2014/main" id="{5B11463D-97D6-477E-99A5-A184E5D926F1}"/>
              </a:ext>
            </a:extLst>
          </p:cNvPr>
          <p:cNvPicPr>
            <a:picLocks noGrp="1" noChangeAspect="1"/>
          </p:cNvPicPr>
          <p:nvPr>
            <p:ph sz="quarter" idx="10"/>
          </p:nvPr>
        </p:nvPicPr>
        <p:blipFill>
          <a:blip r:embed="rId3"/>
          <a:stretch>
            <a:fillRect/>
          </a:stretch>
        </p:blipFill>
        <p:spPr>
          <a:xfrm>
            <a:off x="2225521" y="1456654"/>
            <a:ext cx="7395900" cy="4970027"/>
          </a:xfrm>
          <a:prstGeom prst="rect">
            <a:avLst/>
          </a:prstGeom>
        </p:spPr>
      </p:pic>
      <p:sp>
        <p:nvSpPr>
          <p:cNvPr id="6" name="TextBox 5">
            <a:extLst>
              <a:ext uri="{FF2B5EF4-FFF2-40B4-BE49-F238E27FC236}">
                <a16:creationId xmlns:a16="http://schemas.microsoft.com/office/drawing/2014/main" id="{AC6589E6-1F14-44AF-844B-281C0C18465C}"/>
              </a:ext>
            </a:extLst>
          </p:cNvPr>
          <p:cNvSpPr txBox="1"/>
          <p:nvPr/>
        </p:nvSpPr>
        <p:spPr>
          <a:xfrm>
            <a:off x="3870386" y="6159560"/>
            <a:ext cx="4796287" cy="307777"/>
          </a:xfrm>
          <a:prstGeom prst="rect">
            <a:avLst/>
          </a:prstGeom>
          <a:noFill/>
        </p:spPr>
        <p:txBody>
          <a:bodyPr wrap="square" rtlCol="0">
            <a:spAutoFit/>
          </a:bodyPr>
          <a:lstStyle/>
          <a:p>
            <a:pPr algn="ctr" eaLnBrk="0" fontAlgn="base" hangingPunct="0">
              <a:spcBef>
                <a:spcPct val="0"/>
              </a:spcBef>
              <a:spcAft>
                <a:spcPct val="0"/>
              </a:spcAft>
            </a:pPr>
            <a:r>
              <a:rPr lang="en-US" sz="1400" i="1" dirty="0">
                <a:solidFill>
                  <a:prstClr val="white">
                    <a:lumMod val="50000"/>
                  </a:prstClr>
                </a:solidFill>
                <a:latin typeface="Avenir Next LT Pro" panose="020B0504020202020204" pitchFamily="34" charset="0"/>
                <a:ea typeface="MS PGothic" panose="020B0600070205080204" pitchFamily="34" charset="-128"/>
              </a:rPr>
              <a:t>Source: 2015 Ghana Civil Servants Survey</a:t>
            </a:r>
          </a:p>
        </p:txBody>
      </p:sp>
      <p:pic>
        <p:nvPicPr>
          <p:cNvPr id="9" name="Google Shape;76;p1">
            <a:extLst>
              <a:ext uri="{FF2B5EF4-FFF2-40B4-BE49-F238E27FC236}">
                <a16:creationId xmlns:a16="http://schemas.microsoft.com/office/drawing/2014/main" id="{9170BB41-BD1D-4F2F-B8CC-1BCD3C427F09}"/>
              </a:ext>
            </a:extLst>
          </p:cNvPr>
          <p:cNvPicPr/>
          <p:nvPr/>
        </p:nvPicPr>
        <p:blipFill rotWithShape="1">
          <a:blip r:embed="rId4">
            <a:alphaModFix/>
          </a:blip>
          <a:srcRect/>
          <a:stretch/>
        </p:blipFill>
        <p:spPr>
          <a:xfrm>
            <a:off x="8197580" y="6130343"/>
            <a:ext cx="1381261" cy="570640"/>
          </a:xfrm>
          <a:prstGeom prst="rect">
            <a:avLst/>
          </a:prstGeom>
          <a:noFill/>
          <a:ln>
            <a:noFill/>
          </a:ln>
        </p:spPr>
      </p:pic>
      <p:pic>
        <p:nvPicPr>
          <p:cNvPr id="10" name="Google Shape;77;p1">
            <a:extLst>
              <a:ext uri="{FF2B5EF4-FFF2-40B4-BE49-F238E27FC236}">
                <a16:creationId xmlns:a16="http://schemas.microsoft.com/office/drawing/2014/main" id="{58E431CD-4EDE-4781-8417-BCD20CDBC934}"/>
              </a:ext>
            </a:extLst>
          </p:cNvPr>
          <p:cNvPicPr/>
          <p:nvPr/>
        </p:nvPicPr>
        <p:blipFill>
          <a:blip r:embed="rId5">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1193425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23DBA7B-9878-43BC-BF55-F3B5F4AF049E}"/>
              </a:ext>
            </a:extLst>
          </p:cNvPr>
          <p:cNvSpPr>
            <a:spLocks noGrp="1"/>
          </p:cNvSpPr>
          <p:nvPr>
            <p:ph sz="quarter" idx="10"/>
          </p:nvPr>
        </p:nvSpPr>
        <p:spPr>
          <a:xfrm>
            <a:off x="1867402" y="1460501"/>
            <a:ext cx="8214003" cy="4600863"/>
          </a:xfrm>
        </p:spPr>
        <p:txBody>
          <a:bodyPr>
            <a:noAutofit/>
          </a:bodyPr>
          <a:lstStyle/>
          <a:p>
            <a:pPr marL="457200" indent="-457200" algn="just">
              <a:lnSpc>
                <a:spcPct val="100000"/>
              </a:lnSpc>
              <a:buFont typeface="Arial" panose="020B0604020202020204" pitchFamily="34" charset="0"/>
              <a:buChar char="•"/>
            </a:pPr>
            <a:r>
              <a:rPr lang="en-US" sz="3200" dirty="0"/>
              <a:t>Generating operational, problem-driven, iterative, counter-factual evidence to:</a:t>
            </a:r>
          </a:p>
          <a:p>
            <a:pPr marL="914400" lvl="1" indent="-457200" algn="just">
              <a:lnSpc>
                <a:spcPct val="100000"/>
              </a:lnSpc>
              <a:buFont typeface="Arial" panose="020B0604020202020204" pitchFamily="34" charset="0"/>
              <a:buChar char="•"/>
            </a:pPr>
            <a:r>
              <a:rPr lang="en-US" sz="3200" dirty="0"/>
              <a:t>Identify causal relationships between reforms and outcomes</a:t>
            </a:r>
          </a:p>
          <a:p>
            <a:pPr marL="914400" lvl="1" indent="-457200" algn="just">
              <a:lnSpc>
                <a:spcPct val="100000"/>
              </a:lnSpc>
              <a:buFont typeface="Arial" panose="020B0604020202020204" pitchFamily="34" charset="0"/>
              <a:buChar char="•"/>
            </a:pPr>
            <a:r>
              <a:rPr lang="en-US" sz="3200" dirty="0"/>
              <a:t>Provide precise and actionable answers</a:t>
            </a:r>
          </a:p>
          <a:p>
            <a:pPr marL="914400" lvl="1" indent="-457200" algn="just">
              <a:lnSpc>
                <a:spcPct val="100000"/>
              </a:lnSpc>
              <a:buFont typeface="Arial" panose="020B0604020202020204" pitchFamily="34" charset="0"/>
              <a:buChar char="•"/>
            </a:pPr>
            <a:r>
              <a:rPr lang="en-US" sz="3200" dirty="0"/>
              <a:t>Help managers make more informed decisions about programs and policies</a:t>
            </a:r>
          </a:p>
        </p:txBody>
      </p:sp>
      <p:sp>
        <p:nvSpPr>
          <p:cNvPr id="3" name="Slide Number Placeholder 2">
            <a:extLst>
              <a:ext uri="{FF2B5EF4-FFF2-40B4-BE49-F238E27FC236}">
                <a16:creationId xmlns:a16="http://schemas.microsoft.com/office/drawing/2014/main" id="{FA18FF68-FE6E-4300-B433-3C6E2197A0E6}"/>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13</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84717151-1D04-415B-A9A2-0D012E33864A}"/>
              </a:ext>
            </a:extLst>
          </p:cNvPr>
          <p:cNvSpPr>
            <a:spLocks noGrp="1"/>
          </p:cNvSpPr>
          <p:nvPr>
            <p:ph type="title"/>
          </p:nvPr>
        </p:nvSpPr>
        <p:spPr/>
        <p:txBody>
          <a:bodyPr/>
          <a:lstStyle/>
          <a:p>
            <a:r>
              <a:rPr lang="en-US" dirty="0"/>
              <a:t>Experimentation FOR INNOVATION</a:t>
            </a:r>
          </a:p>
        </p:txBody>
      </p:sp>
      <p:pic>
        <p:nvPicPr>
          <p:cNvPr id="7" name="Google Shape;76;p1">
            <a:extLst>
              <a:ext uri="{FF2B5EF4-FFF2-40B4-BE49-F238E27FC236}">
                <a16:creationId xmlns:a16="http://schemas.microsoft.com/office/drawing/2014/main" id="{35F91C43-1C7A-4142-8411-B7BEF473049D}"/>
              </a:ext>
            </a:extLst>
          </p:cNvPr>
          <p:cNvPicPr/>
          <p:nvPr/>
        </p:nvPicPr>
        <p:blipFill rotWithShape="1">
          <a:blip r:embed="rId3">
            <a:alphaModFix/>
          </a:blip>
          <a:srcRect/>
          <a:stretch/>
        </p:blipFill>
        <p:spPr>
          <a:xfrm>
            <a:off x="8197580" y="6130343"/>
            <a:ext cx="1381261" cy="570640"/>
          </a:xfrm>
          <a:prstGeom prst="rect">
            <a:avLst/>
          </a:prstGeom>
          <a:noFill/>
          <a:ln>
            <a:noFill/>
          </a:ln>
        </p:spPr>
      </p:pic>
      <p:pic>
        <p:nvPicPr>
          <p:cNvPr id="8" name="Google Shape;77;p1">
            <a:extLst>
              <a:ext uri="{FF2B5EF4-FFF2-40B4-BE49-F238E27FC236}">
                <a16:creationId xmlns:a16="http://schemas.microsoft.com/office/drawing/2014/main" id="{7E0C2BC0-FC84-495D-8DD7-04509D3AE20B}"/>
              </a:ext>
            </a:extLst>
          </p:cNvPr>
          <p:cNvPicPr/>
          <p:nvPr/>
        </p:nvPicPr>
        <p:blipFill>
          <a:blip r:embed="rId4">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3080014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9D1128-1A7B-428F-92FD-3046A08BA33B}"/>
              </a:ext>
            </a:extLst>
          </p:cNvPr>
          <p:cNvSpPr>
            <a:spLocks noGrp="1"/>
          </p:cNvSpPr>
          <p:nvPr>
            <p:ph sz="quarter" idx="10"/>
          </p:nvPr>
        </p:nvSpPr>
        <p:spPr>
          <a:xfrm>
            <a:off x="1867402" y="1460501"/>
            <a:ext cx="8316939" cy="4600863"/>
          </a:xfrm>
        </p:spPr>
        <p:txBody>
          <a:bodyPr>
            <a:normAutofit/>
          </a:bodyPr>
          <a:lstStyle/>
          <a:p>
            <a:pPr algn="just">
              <a:buFont typeface="Arial" panose="020B0604020202020204" pitchFamily="34" charset="0"/>
              <a:buChar char="•"/>
            </a:pPr>
            <a:r>
              <a:rPr lang="en-US" sz="2500" dirty="0"/>
              <a:t>Program: Training for Productivity, in collaboration with the Ghanaian Head of Civil Service (OHCS)</a:t>
            </a:r>
          </a:p>
          <a:p>
            <a:pPr algn="just">
              <a:buFont typeface="Arial" panose="020B0604020202020204" pitchFamily="34" charset="0"/>
              <a:buChar char="•"/>
            </a:pPr>
            <a:r>
              <a:rPr lang="en-US" sz="2500" dirty="0"/>
              <a:t>Data: 3K civil servant surveys across 58 agencies; 10K progress report audits</a:t>
            </a:r>
          </a:p>
          <a:p>
            <a:pPr algn="just">
              <a:buFont typeface="Arial" panose="020B0604020202020204" pitchFamily="34" charset="0"/>
              <a:buChar char="•"/>
            </a:pPr>
            <a:r>
              <a:rPr lang="en-US" sz="2500" dirty="0"/>
              <a:t>Results: improved quality of management, strengthened government processes, new monitoring system for training, agency-specific reforms</a:t>
            </a:r>
          </a:p>
          <a:p>
            <a:endParaRPr lang="en-US" dirty="0"/>
          </a:p>
        </p:txBody>
      </p:sp>
      <p:sp>
        <p:nvSpPr>
          <p:cNvPr id="3" name="Slide Number Placeholder 2">
            <a:extLst>
              <a:ext uri="{FF2B5EF4-FFF2-40B4-BE49-F238E27FC236}">
                <a16:creationId xmlns:a16="http://schemas.microsoft.com/office/drawing/2014/main" id="{9701F934-16A0-4F6B-B935-9F5AC1AA5180}"/>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14</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F073FF21-169A-4646-B25B-CE7904738614}"/>
              </a:ext>
            </a:extLst>
          </p:cNvPr>
          <p:cNvSpPr>
            <a:spLocks noGrp="1"/>
          </p:cNvSpPr>
          <p:nvPr>
            <p:ph type="title"/>
          </p:nvPr>
        </p:nvSpPr>
        <p:spPr>
          <a:xfrm>
            <a:off x="2026025" y="301627"/>
            <a:ext cx="8316939" cy="756707"/>
          </a:xfrm>
        </p:spPr>
        <p:txBody>
          <a:bodyPr>
            <a:normAutofit/>
          </a:bodyPr>
          <a:lstStyle/>
          <a:p>
            <a:r>
              <a:rPr lang="en-US" dirty="0"/>
              <a:t>CAPACITY-BUILDING IN GHANA</a:t>
            </a:r>
          </a:p>
        </p:txBody>
      </p:sp>
      <p:pic>
        <p:nvPicPr>
          <p:cNvPr id="7" name="Google Shape;76;p1">
            <a:extLst>
              <a:ext uri="{FF2B5EF4-FFF2-40B4-BE49-F238E27FC236}">
                <a16:creationId xmlns:a16="http://schemas.microsoft.com/office/drawing/2014/main" id="{8C7CF47C-8D51-4179-9BA1-761B240E4B5C}"/>
              </a:ext>
            </a:extLst>
          </p:cNvPr>
          <p:cNvPicPr/>
          <p:nvPr/>
        </p:nvPicPr>
        <p:blipFill rotWithShape="1">
          <a:blip r:embed="rId3">
            <a:alphaModFix/>
          </a:blip>
          <a:srcRect/>
          <a:stretch/>
        </p:blipFill>
        <p:spPr>
          <a:xfrm>
            <a:off x="8197580" y="6130343"/>
            <a:ext cx="1381261" cy="570640"/>
          </a:xfrm>
          <a:prstGeom prst="rect">
            <a:avLst/>
          </a:prstGeom>
          <a:noFill/>
          <a:ln>
            <a:noFill/>
          </a:ln>
        </p:spPr>
      </p:pic>
      <p:pic>
        <p:nvPicPr>
          <p:cNvPr id="8" name="Google Shape;77;p1">
            <a:extLst>
              <a:ext uri="{FF2B5EF4-FFF2-40B4-BE49-F238E27FC236}">
                <a16:creationId xmlns:a16="http://schemas.microsoft.com/office/drawing/2014/main" id="{00ED5DE0-15F4-4B57-AF9A-7142C8C2BCC2}"/>
              </a:ext>
            </a:extLst>
          </p:cNvPr>
          <p:cNvPicPr/>
          <p:nvPr/>
        </p:nvPicPr>
        <p:blipFill>
          <a:blip r:embed="rId4">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4151416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A4A787-41A0-4C47-9726-3E4AFF550B70}"/>
              </a:ext>
            </a:extLst>
          </p:cNvPr>
          <p:cNvSpPr>
            <a:spLocks noGrp="1"/>
          </p:cNvSpPr>
          <p:nvPr>
            <p:ph sz="quarter" idx="10"/>
          </p:nvPr>
        </p:nvSpPr>
        <p:spPr>
          <a:xfrm>
            <a:off x="1867402" y="1460500"/>
            <a:ext cx="8440305" cy="4888542"/>
          </a:xfrm>
        </p:spPr>
        <p:txBody>
          <a:bodyPr>
            <a:normAutofit fontScale="92500"/>
          </a:bodyPr>
          <a:lstStyle/>
          <a:p>
            <a:pPr algn="just">
              <a:buFont typeface="Arial" panose="020B0604020202020204" pitchFamily="34" charset="0"/>
              <a:buChar char="•"/>
            </a:pPr>
            <a:r>
              <a:rPr lang="en-US" sz="2400" dirty="0"/>
              <a:t>Launched in 2019 in collaboration with the </a:t>
            </a:r>
            <a:r>
              <a:rPr lang="en-US" sz="2400" kern="1200" dirty="0">
                <a:cs typeface="ＭＳ Ｐゴシック" charset="0"/>
              </a:rPr>
              <a:t>Directorate General for Regional &amp; Urban Policy (DG-REGIO) and Structural Reform Support Service (SRSS) of European Commission (EC) </a:t>
            </a:r>
            <a:endParaRPr lang="en-US" sz="2400" dirty="0"/>
          </a:p>
          <a:p>
            <a:pPr algn="just">
              <a:buFont typeface="Arial" panose="020B0604020202020204" pitchFamily="34" charset="0"/>
              <a:buChar char="•"/>
            </a:pPr>
            <a:r>
              <a:rPr lang="en-US" sz="2400" dirty="0"/>
              <a:t>Objectives:</a:t>
            </a:r>
          </a:p>
          <a:p>
            <a:pPr marL="614934" lvl="2" indent="-285750" algn="just">
              <a:buFont typeface="Arial" panose="020B0604020202020204" pitchFamily="34" charset="0"/>
              <a:buChar char="•"/>
            </a:pPr>
            <a:r>
              <a:rPr lang="en-US" sz="2400" dirty="0"/>
              <a:t>Implement impact evaluations on civil service reforms to guide decision-making</a:t>
            </a:r>
          </a:p>
          <a:p>
            <a:pPr marL="614934" lvl="2" indent="-285750" algn="just">
              <a:buFont typeface="Arial" panose="020B0604020202020204" pitchFamily="34" charset="0"/>
              <a:buChar char="•"/>
            </a:pPr>
            <a:r>
              <a:rPr lang="en-US" sz="2400" dirty="0"/>
              <a:t>Conduct civil service surveys to build cross-country personnel data across EU countries</a:t>
            </a:r>
          </a:p>
          <a:p>
            <a:pPr marL="614934" lvl="2" indent="-285750" algn="just">
              <a:buFont typeface="Arial" panose="020B0604020202020204" pitchFamily="34" charset="0"/>
              <a:buChar char="•"/>
            </a:pPr>
            <a:r>
              <a:rPr lang="en-US" sz="2400" dirty="0"/>
              <a:t>Use administrative, real-time, and survey data to reveal insights on the determinants of public sector productivity</a:t>
            </a:r>
          </a:p>
          <a:p>
            <a:endParaRPr lang="en-US" dirty="0"/>
          </a:p>
        </p:txBody>
      </p:sp>
      <p:sp>
        <p:nvSpPr>
          <p:cNvPr id="3" name="Slide Number Placeholder 2">
            <a:extLst>
              <a:ext uri="{FF2B5EF4-FFF2-40B4-BE49-F238E27FC236}">
                <a16:creationId xmlns:a16="http://schemas.microsoft.com/office/drawing/2014/main" id="{3B4A9CE6-9577-4350-87B8-E502F072AF8E}"/>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15</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F015EC7F-9AD3-4745-84CF-3E121DA07F88}"/>
              </a:ext>
            </a:extLst>
          </p:cNvPr>
          <p:cNvSpPr>
            <a:spLocks noGrp="1"/>
          </p:cNvSpPr>
          <p:nvPr>
            <p:ph type="title"/>
          </p:nvPr>
        </p:nvSpPr>
        <p:spPr/>
        <p:txBody>
          <a:bodyPr>
            <a:normAutofit/>
          </a:bodyPr>
          <a:lstStyle/>
          <a:p>
            <a:r>
              <a:rPr lang="en-US" dirty="0"/>
              <a:t>EU public administration productivity</a:t>
            </a:r>
          </a:p>
        </p:txBody>
      </p:sp>
      <p:pic>
        <p:nvPicPr>
          <p:cNvPr id="7" name="Google Shape;76;p1">
            <a:extLst>
              <a:ext uri="{FF2B5EF4-FFF2-40B4-BE49-F238E27FC236}">
                <a16:creationId xmlns:a16="http://schemas.microsoft.com/office/drawing/2014/main" id="{C1A57001-3BE6-4286-B353-A3B71742F47B}"/>
              </a:ext>
            </a:extLst>
          </p:cNvPr>
          <p:cNvPicPr/>
          <p:nvPr/>
        </p:nvPicPr>
        <p:blipFill rotWithShape="1">
          <a:blip r:embed="rId3">
            <a:alphaModFix/>
          </a:blip>
          <a:srcRect/>
          <a:stretch/>
        </p:blipFill>
        <p:spPr>
          <a:xfrm>
            <a:off x="8197580" y="6130343"/>
            <a:ext cx="1381261" cy="570640"/>
          </a:xfrm>
          <a:prstGeom prst="rect">
            <a:avLst/>
          </a:prstGeom>
          <a:noFill/>
          <a:ln>
            <a:noFill/>
          </a:ln>
        </p:spPr>
      </p:pic>
      <p:pic>
        <p:nvPicPr>
          <p:cNvPr id="8" name="Google Shape;77;p1">
            <a:extLst>
              <a:ext uri="{FF2B5EF4-FFF2-40B4-BE49-F238E27FC236}">
                <a16:creationId xmlns:a16="http://schemas.microsoft.com/office/drawing/2014/main" id="{B4BB7A8E-F03D-4813-BF7A-EF82E24129AA}"/>
              </a:ext>
            </a:extLst>
          </p:cNvPr>
          <p:cNvPicPr/>
          <p:nvPr/>
        </p:nvPicPr>
        <p:blipFill>
          <a:blip r:embed="rId4">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1147154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0699487-8728-49B6-9D27-D5345A2221DF}"/>
              </a:ext>
            </a:extLst>
          </p:cNvPr>
          <p:cNvGraphicFramePr>
            <a:graphicFrameLocks noGrp="1"/>
          </p:cNvGraphicFramePr>
          <p:nvPr>
            <p:ph sz="quarter" idx="10"/>
            <p:extLst/>
          </p:nvPr>
        </p:nvGraphicFramePr>
        <p:xfrm>
          <a:off x="1880935" y="1345724"/>
          <a:ext cx="8597285" cy="4468149"/>
        </p:xfrm>
        <a:graphic>
          <a:graphicData uri="http://schemas.openxmlformats.org/drawingml/2006/table">
            <a:tbl>
              <a:tblPr firstRow="1" firstCol="1" bandRow="1">
                <a:tableStyleId>{5C22544A-7EE6-4342-B048-85BDC9FD1C3A}</a:tableStyleId>
              </a:tblPr>
              <a:tblGrid>
                <a:gridCol w="1427602">
                  <a:extLst>
                    <a:ext uri="{9D8B030D-6E8A-4147-A177-3AD203B41FA5}">
                      <a16:colId xmlns:a16="http://schemas.microsoft.com/office/drawing/2014/main" val="2272380093"/>
                    </a:ext>
                  </a:extLst>
                </a:gridCol>
                <a:gridCol w="1769547">
                  <a:extLst>
                    <a:ext uri="{9D8B030D-6E8A-4147-A177-3AD203B41FA5}">
                      <a16:colId xmlns:a16="http://schemas.microsoft.com/office/drawing/2014/main" val="239934988"/>
                    </a:ext>
                  </a:extLst>
                </a:gridCol>
                <a:gridCol w="2484408">
                  <a:extLst>
                    <a:ext uri="{9D8B030D-6E8A-4147-A177-3AD203B41FA5}">
                      <a16:colId xmlns:a16="http://schemas.microsoft.com/office/drawing/2014/main" val="1636579469"/>
                    </a:ext>
                  </a:extLst>
                </a:gridCol>
                <a:gridCol w="2915728">
                  <a:extLst>
                    <a:ext uri="{9D8B030D-6E8A-4147-A177-3AD203B41FA5}">
                      <a16:colId xmlns:a16="http://schemas.microsoft.com/office/drawing/2014/main" val="3875197094"/>
                    </a:ext>
                  </a:extLst>
                </a:gridCol>
              </a:tblGrid>
              <a:tr h="492232">
                <a:tc>
                  <a:txBody>
                    <a:bodyPr/>
                    <a:lstStyle/>
                    <a:p>
                      <a:pPr marL="0" marR="0" algn="ctr">
                        <a:lnSpc>
                          <a:spcPct val="107000"/>
                        </a:lnSpc>
                        <a:spcBef>
                          <a:spcPts val="0"/>
                        </a:spcBef>
                        <a:spcAft>
                          <a:spcPts val="0"/>
                        </a:spcAft>
                      </a:pPr>
                      <a:r>
                        <a:rPr lang="en-US" sz="1600" baseline="0" dirty="0">
                          <a:effectLst/>
                        </a:rPr>
                        <a:t>Country</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7000"/>
                        </a:lnSpc>
                        <a:spcBef>
                          <a:spcPts val="0"/>
                        </a:spcBef>
                        <a:spcAft>
                          <a:spcPts val="0"/>
                        </a:spcAft>
                      </a:pPr>
                      <a:r>
                        <a:rPr lang="en-US" sz="1600" baseline="0" dirty="0">
                          <a:effectLst/>
                        </a:rPr>
                        <a:t>Status</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7000"/>
                        </a:lnSpc>
                        <a:spcBef>
                          <a:spcPts val="0"/>
                        </a:spcBef>
                        <a:spcAft>
                          <a:spcPts val="0"/>
                        </a:spcAft>
                      </a:pPr>
                      <a:r>
                        <a:rPr lang="en-US" sz="1600" baseline="0" dirty="0">
                          <a:effectLst/>
                        </a:rPr>
                        <a:t>Counterpart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ctr">
                        <a:lnSpc>
                          <a:spcPct val="107000"/>
                        </a:lnSpc>
                        <a:spcBef>
                          <a:spcPts val="0"/>
                        </a:spcBef>
                        <a:spcAft>
                          <a:spcPts val="0"/>
                        </a:spcAft>
                      </a:pPr>
                      <a:r>
                        <a:rPr lang="en-US" sz="1600" baseline="0" dirty="0">
                          <a:effectLst/>
                        </a:rPr>
                        <a:t>Topic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extLst>
                  <a:ext uri="{0D108BD9-81ED-4DB2-BD59-A6C34878D82A}">
                    <a16:rowId xmlns:a16="http://schemas.microsoft.com/office/drawing/2014/main" val="3928190228"/>
                  </a:ext>
                </a:extLst>
              </a:tr>
              <a:tr h="733455">
                <a:tc>
                  <a:txBody>
                    <a:bodyPr/>
                    <a:lstStyle/>
                    <a:p>
                      <a:pPr marL="0" marR="0" algn="ctr">
                        <a:lnSpc>
                          <a:spcPct val="107000"/>
                        </a:lnSpc>
                        <a:spcBef>
                          <a:spcPts val="0"/>
                        </a:spcBef>
                        <a:spcAft>
                          <a:spcPts val="0"/>
                        </a:spcAft>
                      </a:pPr>
                      <a:r>
                        <a:rPr lang="en-US" sz="1600" baseline="0" dirty="0">
                          <a:effectLst/>
                        </a:rPr>
                        <a:t>Estonia</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l">
                        <a:lnSpc>
                          <a:spcPct val="107000"/>
                        </a:lnSpc>
                        <a:spcBef>
                          <a:spcPts val="0"/>
                        </a:spcBef>
                        <a:spcAft>
                          <a:spcPts val="0"/>
                        </a:spcAft>
                      </a:pPr>
                      <a:r>
                        <a:rPr lang="en-US" sz="1600" baseline="0" dirty="0">
                          <a:effectLst/>
                        </a:rPr>
                        <a:t>In implementation</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07000"/>
                        </a:lnSpc>
                        <a:spcBef>
                          <a:spcPts val="0"/>
                        </a:spcBef>
                        <a:spcAft>
                          <a:spcPts val="0"/>
                        </a:spcAft>
                      </a:pPr>
                      <a:r>
                        <a:rPr lang="en-US" sz="1600" baseline="0" dirty="0">
                          <a:effectLst/>
                        </a:rPr>
                        <a:t>Ministry of Finance</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07000"/>
                        </a:lnSpc>
                        <a:spcBef>
                          <a:spcPts val="0"/>
                        </a:spcBef>
                        <a:spcAft>
                          <a:spcPts val="0"/>
                        </a:spcAft>
                      </a:pPr>
                      <a:r>
                        <a:rPr lang="en-US" sz="1600" baseline="0" dirty="0">
                          <a:effectLst/>
                        </a:rPr>
                        <a:t>Improving government accountability through a civil service dashboard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798294761"/>
                  </a:ext>
                </a:extLst>
              </a:tr>
              <a:tr h="733455">
                <a:tc>
                  <a:txBody>
                    <a:bodyPr/>
                    <a:lstStyle/>
                    <a:p>
                      <a:pPr marL="0" marR="0" algn="ctr">
                        <a:lnSpc>
                          <a:spcPct val="107000"/>
                        </a:lnSpc>
                        <a:spcBef>
                          <a:spcPts val="0"/>
                        </a:spcBef>
                        <a:spcAft>
                          <a:spcPts val="0"/>
                        </a:spcAft>
                      </a:pPr>
                      <a:r>
                        <a:rPr lang="en-US" sz="1600" baseline="0" dirty="0">
                          <a:effectLst/>
                        </a:rPr>
                        <a:t>Slovakia</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l">
                        <a:lnSpc>
                          <a:spcPct val="107000"/>
                        </a:lnSpc>
                        <a:spcBef>
                          <a:spcPts val="0"/>
                        </a:spcBef>
                        <a:spcAft>
                          <a:spcPts val="0"/>
                        </a:spcAft>
                      </a:pPr>
                      <a:r>
                        <a:rPr lang="en-US" sz="1600" baseline="0" dirty="0">
                          <a:effectLst/>
                        </a:rPr>
                        <a:t>In implementation</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07000"/>
                        </a:lnSpc>
                        <a:spcBef>
                          <a:spcPts val="0"/>
                        </a:spcBef>
                        <a:spcAft>
                          <a:spcPts val="0"/>
                        </a:spcAft>
                      </a:pPr>
                      <a:r>
                        <a:rPr lang="en-US" sz="1600" baseline="0" dirty="0">
                          <a:effectLst/>
                        </a:rPr>
                        <a:t>Ministry of Interior</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07000"/>
                        </a:lnSpc>
                        <a:spcBef>
                          <a:spcPts val="0"/>
                        </a:spcBef>
                        <a:spcAft>
                          <a:spcPts val="0"/>
                        </a:spcAft>
                      </a:pPr>
                      <a:r>
                        <a:rPr lang="en-US" sz="1600" baseline="0" dirty="0">
                          <a:effectLst/>
                        </a:rPr>
                        <a:t>Evaluating district office management and productivity</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527500502"/>
                  </a:ext>
                </a:extLst>
              </a:tr>
              <a:tr h="982135">
                <a:tc>
                  <a:txBody>
                    <a:bodyPr/>
                    <a:lstStyle/>
                    <a:p>
                      <a:pPr marL="0" marR="0" algn="ctr">
                        <a:lnSpc>
                          <a:spcPct val="107000"/>
                        </a:lnSpc>
                        <a:spcBef>
                          <a:spcPts val="0"/>
                        </a:spcBef>
                        <a:spcAft>
                          <a:spcPts val="0"/>
                        </a:spcAft>
                      </a:pPr>
                      <a:r>
                        <a:rPr lang="en-US" sz="1600" baseline="0" dirty="0">
                          <a:effectLst/>
                        </a:rPr>
                        <a:t>Lithuania</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l">
                        <a:lnSpc>
                          <a:spcPct val="107000"/>
                        </a:lnSpc>
                        <a:spcBef>
                          <a:spcPts val="0"/>
                        </a:spcBef>
                        <a:spcAft>
                          <a:spcPts val="0"/>
                        </a:spcAft>
                      </a:pPr>
                      <a:r>
                        <a:rPr lang="en-US" sz="1600" baseline="0" dirty="0">
                          <a:effectLst/>
                        </a:rPr>
                        <a:t>In implementation</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l">
                        <a:lnSpc>
                          <a:spcPct val="107000"/>
                        </a:lnSpc>
                        <a:spcBef>
                          <a:spcPts val="0"/>
                        </a:spcBef>
                        <a:spcAft>
                          <a:spcPts val="0"/>
                        </a:spcAft>
                      </a:pPr>
                      <a:r>
                        <a:rPr lang="en-US" sz="1600" baseline="0" dirty="0">
                          <a:effectLst/>
                        </a:rPr>
                        <a:t>Ministry of Health, Ministry of Education, Policy Lab</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l">
                        <a:lnSpc>
                          <a:spcPct val="107000"/>
                        </a:lnSpc>
                        <a:spcBef>
                          <a:spcPts val="0"/>
                        </a:spcBef>
                        <a:spcAft>
                          <a:spcPts val="0"/>
                        </a:spcAft>
                      </a:pPr>
                      <a:r>
                        <a:rPr lang="en-US" sz="1600" baseline="0" dirty="0">
                          <a:effectLst/>
                        </a:rPr>
                        <a:t>Fostering co-production in the service delivery chain of youth mental health</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024821029"/>
                  </a:ext>
                </a:extLst>
              </a:tr>
              <a:tr h="484774">
                <a:tc>
                  <a:txBody>
                    <a:bodyPr/>
                    <a:lstStyle/>
                    <a:p>
                      <a:pPr marL="0" marR="0" algn="ctr">
                        <a:lnSpc>
                          <a:spcPct val="107000"/>
                        </a:lnSpc>
                        <a:spcBef>
                          <a:spcPts val="0"/>
                        </a:spcBef>
                        <a:spcAft>
                          <a:spcPts val="0"/>
                        </a:spcAft>
                      </a:pPr>
                      <a:r>
                        <a:rPr lang="en-US" sz="1600" baseline="0" dirty="0">
                          <a:effectLst/>
                        </a:rPr>
                        <a:t>Italy</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l">
                        <a:lnSpc>
                          <a:spcPct val="107000"/>
                        </a:lnSpc>
                        <a:spcBef>
                          <a:spcPts val="0"/>
                        </a:spcBef>
                        <a:spcAft>
                          <a:spcPts val="0"/>
                        </a:spcAft>
                      </a:pPr>
                      <a:r>
                        <a:rPr lang="en-US" sz="1600" baseline="0" dirty="0">
                          <a:effectLst/>
                        </a:rPr>
                        <a:t>In proposal</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07000"/>
                        </a:lnSpc>
                        <a:spcBef>
                          <a:spcPts val="0"/>
                        </a:spcBef>
                        <a:spcAft>
                          <a:spcPts val="0"/>
                        </a:spcAft>
                      </a:pPr>
                      <a:r>
                        <a:rPr lang="en-US" sz="1600" baseline="0" dirty="0">
                          <a:effectLst/>
                        </a:rPr>
                        <a:t>In proposal</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gn="l">
                        <a:lnSpc>
                          <a:spcPct val="107000"/>
                        </a:lnSpc>
                        <a:spcBef>
                          <a:spcPts val="0"/>
                        </a:spcBef>
                        <a:spcAft>
                          <a:spcPts val="0"/>
                        </a:spcAft>
                      </a:pPr>
                      <a:r>
                        <a:rPr lang="en-US" sz="1600" baseline="0" dirty="0">
                          <a:effectLst/>
                        </a:rPr>
                        <a:t>Modernizing recruitment methodologies</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1105637605"/>
                  </a:ext>
                </a:extLst>
              </a:tr>
              <a:tr h="982135">
                <a:tc>
                  <a:txBody>
                    <a:bodyPr/>
                    <a:lstStyle/>
                    <a:p>
                      <a:pPr marL="0" marR="0" algn="ctr">
                        <a:lnSpc>
                          <a:spcPct val="107000"/>
                        </a:lnSpc>
                        <a:spcBef>
                          <a:spcPts val="0"/>
                        </a:spcBef>
                        <a:spcAft>
                          <a:spcPts val="0"/>
                        </a:spcAft>
                      </a:pPr>
                      <a:r>
                        <a:rPr lang="en-US" sz="1600" baseline="0" dirty="0">
                          <a:effectLst/>
                        </a:rPr>
                        <a:t>Romania</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tx1"/>
                    </a:solidFill>
                  </a:tcPr>
                </a:tc>
                <a:tc>
                  <a:txBody>
                    <a:bodyPr/>
                    <a:lstStyle/>
                    <a:p>
                      <a:pPr marL="0" marR="0" algn="l">
                        <a:lnSpc>
                          <a:spcPct val="107000"/>
                        </a:lnSpc>
                        <a:spcBef>
                          <a:spcPts val="0"/>
                        </a:spcBef>
                        <a:spcAft>
                          <a:spcPts val="0"/>
                        </a:spcAft>
                      </a:pPr>
                      <a:r>
                        <a:rPr lang="en-US" sz="1600" baseline="0" dirty="0">
                          <a:effectLst/>
                        </a:rPr>
                        <a:t>In proposal</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l">
                        <a:lnSpc>
                          <a:spcPct val="107000"/>
                        </a:lnSpc>
                        <a:spcBef>
                          <a:spcPts val="0"/>
                        </a:spcBef>
                        <a:spcAft>
                          <a:spcPts val="0"/>
                        </a:spcAft>
                      </a:pPr>
                      <a:r>
                        <a:rPr lang="en-US" sz="1600" baseline="0" dirty="0">
                          <a:effectLst/>
                        </a:rPr>
                        <a:t>Institute of National Administration</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tc>
                  <a:txBody>
                    <a:bodyPr/>
                    <a:lstStyle/>
                    <a:p>
                      <a:pPr marL="0" marR="0" algn="l">
                        <a:lnSpc>
                          <a:spcPct val="107000"/>
                        </a:lnSpc>
                        <a:spcBef>
                          <a:spcPts val="0"/>
                        </a:spcBef>
                        <a:spcAft>
                          <a:spcPts val="0"/>
                        </a:spcAft>
                      </a:pPr>
                      <a:r>
                        <a:rPr lang="en-US" sz="1600" baseline="0" dirty="0">
                          <a:effectLst/>
                        </a:rPr>
                        <a:t>Capacity-building through applied productivity training </a:t>
                      </a:r>
                      <a:endParaRPr lang="en-US" sz="160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1">
                        <a:lumMod val="75000"/>
                      </a:schemeClr>
                    </a:solidFill>
                  </a:tcPr>
                </a:tc>
                <a:extLst>
                  <a:ext uri="{0D108BD9-81ED-4DB2-BD59-A6C34878D82A}">
                    <a16:rowId xmlns:a16="http://schemas.microsoft.com/office/drawing/2014/main" val="1554754625"/>
                  </a:ext>
                </a:extLst>
              </a:tr>
            </a:tbl>
          </a:graphicData>
        </a:graphic>
      </p:graphicFrame>
      <p:sp>
        <p:nvSpPr>
          <p:cNvPr id="3" name="Slide Number Placeholder 2">
            <a:extLst>
              <a:ext uri="{FF2B5EF4-FFF2-40B4-BE49-F238E27FC236}">
                <a16:creationId xmlns:a16="http://schemas.microsoft.com/office/drawing/2014/main" id="{C7C59452-4A10-47E7-87AC-B1D46E1E9E7C}"/>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16</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84DE4F66-A912-4E2E-A867-FA4264B81A04}"/>
              </a:ext>
            </a:extLst>
          </p:cNvPr>
          <p:cNvSpPr>
            <a:spLocks noGrp="1"/>
          </p:cNvSpPr>
          <p:nvPr>
            <p:ph type="title"/>
          </p:nvPr>
        </p:nvSpPr>
        <p:spPr/>
        <p:txBody>
          <a:bodyPr>
            <a:normAutofit/>
          </a:bodyPr>
          <a:lstStyle/>
          <a:p>
            <a:r>
              <a:rPr lang="en-US" dirty="0"/>
              <a:t>EU public administration productivity</a:t>
            </a:r>
          </a:p>
        </p:txBody>
      </p:sp>
    </p:spTree>
    <p:extLst>
      <p:ext uri="{BB962C8B-B14F-4D97-AF65-F5344CB8AC3E}">
        <p14:creationId xmlns:p14="http://schemas.microsoft.com/office/powerpoint/2010/main" val="3303266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9D1128-1A7B-428F-92FD-3046A08BA33B}"/>
              </a:ext>
            </a:extLst>
          </p:cNvPr>
          <p:cNvSpPr>
            <a:spLocks noGrp="1"/>
          </p:cNvSpPr>
          <p:nvPr>
            <p:ph sz="quarter" idx="10"/>
          </p:nvPr>
        </p:nvSpPr>
        <p:spPr/>
        <p:txBody>
          <a:bodyPr>
            <a:normAutofit/>
          </a:bodyPr>
          <a:lstStyle/>
          <a:p>
            <a:pPr algn="just">
              <a:buFont typeface="Arial" panose="020B0604020202020204" pitchFamily="34" charset="0"/>
              <a:buChar char="•"/>
            </a:pPr>
            <a:r>
              <a:rPr lang="en-US" sz="2400" dirty="0"/>
              <a:t>Partner: Ministry of Finance</a:t>
            </a:r>
          </a:p>
          <a:p>
            <a:pPr algn="just">
              <a:buFont typeface="Arial" panose="020B0604020202020204" pitchFamily="34" charset="0"/>
              <a:buChar char="•"/>
            </a:pPr>
            <a:r>
              <a:rPr lang="en-US" sz="2400" dirty="0"/>
              <a:t>Program: local government performance dashboard with over 300 indicators across 79 local governments and 15 sectors</a:t>
            </a:r>
          </a:p>
          <a:p>
            <a:pPr algn="just">
              <a:buFont typeface="Arial" panose="020B0604020202020204" pitchFamily="34" charset="0"/>
              <a:buChar char="•"/>
            </a:pPr>
            <a:r>
              <a:rPr lang="en-US" sz="2400" dirty="0"/>
              <a:t>Outcomes: public official performance, citizen demands, official-citizen interactions</a:t>
            </a:r>
          </a:p>
          <a:p>
            <a:pPr algn="just">
              <a:buFont typeface="Arial" panose="020B0604020202020204" pitchFamily="34" charset="0"/>
              <a:buChar char="•"/>
            </a:pPr>
            <a:r>
              <a:rPr lang="en-US" sz="2400" dirty="0"/>
              <a:t>Panel data: 2.4K civil servants across 79 agencies</a:t>
            </a:r>
          </a:p>
        </p:txBody>
      </p:sp>
      <p:sp>
        <p:nvSpPr>
          <p:cNvPr id="3" name="Slide Number Placeholder 2">
            <a:extLst>
              <a:ext uri="{FF2B5EF4-FFF2-40B4-BE49-F238E27FC236}">
                <a16:creationId xmlns:a16="http://schemas.microsoft.com/office/drawing/2014/main" id="{9701F934-16A0-4F6B-B935-9F5AC1AA5180}"/>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17</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F073FF21-169A-4646-B25B-CE7904738614}"/>
              </a:ext>
            </a:extLst>
          </p:cNvPr>
          <p:cNvSpPr>
            <a:spLocks noGrp="1"/>
          </p:cNvSpPr>
          <p:nvPr>
            <p:ph type="title"/>
          </p:nvPr>
        </p:nvSpPr>
        <p:spPr>
          <a:xfrm>
            <a:off x="1875848" y="309096"/>
            <a:ext cx="8440305" cy="975083"/>
          </a:xfrm>
        </p:spPr>
        <p:txBody>
          <a:bodyPr>
            <a:normAutofit fontScale="90000"/>
          </a:bodyPr>
          <a:lstStyle/>
          <a:p>
            <a:r>
              <a:rPr lang="en-US" dirty="0"/>
              <a:t>PERFORMANCE DASHBOARDS in Estonia</a:t>
            </a:r>
          </a:p>
        </p:txBody>
      </p:sp>
      <p:pic>
        <p:nvPicPr>
          <p:cNvPr id="7" name="Google Shape;76;p1">
            <a:extLst>
              <a:ext uri="{FF2B5EF4-FFF2-40B4-BE49-F238E27FC236}">
                <a16:creationId xmlns:a16="http://schemas.microsoft.com/office/drawing/2014/main" id="{154717E4-181F-4AF1-988B-030B48E475A2}"/>
              </a:ext>
            </a:extLst>
          </p:cNvPr>
          <p:cNvPicPr/>
          <p:nvPr/>
        </p:nvPicPr>
        <p:blipFill rotWithShape="1">
          <a:blip r:embed="rId3">
            <a:alphaModFix/>
          </a:blip>
          <a:srcRect/>
          <a:stretch/>
        </p:blipFill>
        <p:spPr>
          <a:xfrm>
            <a:off x="8197580" y="6130343"/>
            <a:ext cx="1381261" cy="570640"/>
          </a:xfrm>
          <a:prstGeom prst="rect">
            <a:avLst/>
          </a:prstGeom>
          <a:noFill/>
          <a:ln>
            <a:noFill/>
          </a:ln>
        </p:spPr>
      </p:pic>
      <p:pic>
        <p:nvPicPr>
          <p:cNvPr id="8" name="Google Shape;77;p1">
            <a:extLst>
              <a:ext uri="{FF2B5EF4-FFF2-40B4-BE49-F238E27FC236}">
                <a16:creationId xmlns:a16="http://schemas.microsoft.com/office/drawing/2014/main" id="{82D70D3A-7BAE-493F-B7C3-EA94562D9ACE}"/>
              </a:ext>
            </a:extLst>
          </p:cNvPr>
          <p:cNvPicPr/>
          <p:nvPr/>
        </p:nvPicPr>
        <p:blipFill>
          <a:blip r:embed="rId4">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3581038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02296" y="388389"/>
            <a:ext cx="8534400" cy="1822450"/>
          </a:xfrm>
        </p:spPr>
        <p:txBody>
          <a:bodyPr>
            <a:normAutofit/>
          </a:bodyPr>
          <a:lstStyle/>
          <a:p>
            <a:r>
              <a:rPr lang="en-US" dirty="0"/>
              <a:t>Thank YOU for your attention.</a:t>
            </a:r>
            <a:endParaRPr lang="it-IT" dirty="0"/>
          </a:p>
        </p:txBody>
      </p:sp>
      <p:sp>
        <p:nvSpPr>
          <p:cNvPr id="7" name="Text Placeholder 6"/>
          <p:cNvSpPr>
            <a:spLocks noGrp="1"/>
          </p:cNvSpPr>
          <p:nvPr>
            <p:ph type="body" sz="quarter" idx="13"/>
          </p:nvPr>
        </p:nvSpPr>
        <p:spPr>
          <a:xfrm>
            <a:off x="1957781" y="2439625"/>
            <a:ext cx="8201674" cy="876300"/>
          </a:xfrm>
        </p:spPr>
        <p:txBody>
          <a:bodyPr>
            <a:normAutofit/>
          </a:bodyPr>
          <a:lstStyle/>
          <a:p>
            <a:pPr marL="0" indent="0">
              <a:defRPr/>
            </a:pPr>
            <a:r>
              <a:rPr lang="en-US" cap="none" dirty="0">
                <a:latin typeface="Avenir Next LT Pro" panose="020B0504020202020204" pitchFamily="34" charset="0"/>
                <a:ea typeface="+mn-ea"/>
              </a:rPr>
              <a:t>ppaskov@worldbank.org</a:t>
            </a:r>
          </a:p>
        </p:txBody>
      </p:sp>
      <p:sp>
        <p:nvSpPr>
          <p:cNvPr id="14340" name="Text Placeholder 7"/>
          <p:cNvSpPr>
            <a:spLocks noGrp="1"/>
          </p:cNvSpPr>
          <p:nvPr>
            <p:ph type="body" sz="quarter" idx="14"/>
          </p:nvPr>
        </p:nvSpPr>
        <p:spPr>
          <a:xfrm>
            <a:off x="6749355" y="6282248"/>
            <a:ext cx="3823756" cy="521665"/>
          </a:xfrm>
        </p:spPr>
        <p:txBody>
          <a:bodyPr/>
          <a:lstStyle/>
          <a:p>
            <a:r>
              <a:rPr lang="en-US" altLang="en-US" dirty="0">
                <a:latin typeface="Avenir Next LT Pro" panose="020B0504020202020204" pitchFamily="34" charset="0"/>
                <a:cs typeface="Arial" panose="020B0604020202020204" pitchFamily="34" charset="0"/>
              </a:rPr>
              <a:t>June 25, 2021</a:t>
            </a:r>
          </a:p>
        </p:txBody>
      </p:sp>
      <p:pic>
        <p:nvPicPr>
          <p:cNvPr id="9" name="Picture 8" descr="Bureaucracy Lab logo flask">
            <a:extLst>
              <a:ext uri="{FF2B5EF4-FFF2-40B4-BE49-F238E27FC236}">
                <a16:creationId xmlns:a16="http://schemas.microsoft.com/office/drawing/2014/main" id="{C8047DF9-3F7E-434A-AF51-27AE4639CA2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80000">
            <a:off x="8427124" y="2583960"/>
            <a:ext cx="858983" cy="979053"/>
          </a:xfrm>
          <a:prstGeom prst="rect">
            <a:avLst/>
          </a:prstGeom>
          <a:noFill/>
          <a:ln>
            <a:noFill/>
          </a:ln>
        </p:spPr>
      </p:pic>
      <p:pic>
        <p:nvPicPr>
          <p:cNvPr id="10" name="Picture 9">
            <a:extLst>
              <a:ext uri="{FF2B5EF4-FFF2-40B4-BE49-F238E27FC236}">
                <a16:creationId xmlns:a16="http://schemas.microsoft.com/office/drawing/2014/main" id="{8401CCC2-1176-4CD6-BB9D-BD4003844E94}"/>
              </a:ext>
            </a:extLst>
          </p:cNvPr>
          <p:cNvPicPr>
            <a:picLocks noChangeAspect="1"/>
          </p:cNvPicPr>
          <p:nvPr/>
        </p:nvPicPr>
        <p:blipFill>
          <a:blip r:embed="rId4"/>
          <a:stretch>
            <a:fillRect/>
          </a:stretch>
        </p:blipFill>
        <p:spPr>
          <a:xfrm>
            <a:off x="8959904" y="4828713"/>
            <a:ext cx="1343659" cy="876300"/>
          </a:xfrm>
          <a:prstGeom prst="rect">
            <a:avLst/>
          </a:prstGeom>
        </p:spPr>
      </p:pic>
    </p:spTree>
    <p:extLst>
      <p:ext uri="{BB962C8B-B14F-4D97-AF65-F5344CB8AC3E}">
        <p14:creationId xmlns:p14="http://schemas.microsoft.com/office/powerpoint/2010/main" val="267126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C019DA-0CEC-4E22-A630-AD22A5B2B87A}"/>
              </a:ext>
            </a:extLst>
          </p:cNvPr>
          <p:cNvSpPr>
            <a:spLocks noGrp="1"/>
          </p:cNvSpPr>
          <p:nvPr>
            <p:ph sz="quarter" idx="10"/>
          </p:nvPr>
        </p:nvSpPr>
        <p:spPr/>
        <p:txBody>
          <a:bodyPr/>
          <a:lstStyle/>
          <a:p>
            <a:endParaRPr lang="en-US"/>
          </a:p>
        </p:txBody>
      </p:sp>
      <p:sp>
        <p:nvSpPr>
          <p:cNvPr id="3" name="Slide Number Placeholder 2">
            <a:extLst>
              <a:ext uri="{FF2B5EF4-FFF2-40B4-BE49-F238E27FC236}">
                <a16:creationId xmlns:a16="http://schemas.microsoft.com/office/drawing/2014/main" id="{E6AB5A49-BDC6-4267-AE9D-65C2C5DFD32D}"/>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19</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6A7CACE9-0688-4932-8D88-602C94D87BAC}"/>
              </a:ext>
            </a:extLst>
          </p:cNvPr>
          <p:cNvSpPr>
            <a:spLocks noGrp="1"/>
          </p:cNvSpPr>
          <p:nvPr>
            <p:ph type="title"/>
          </p:nvPr>
        </p:nvSpPr>
        <p:spPr/>
        <p:txBody>
          <a:bodyPr/>
          <a:lstStyle/>
          <a:p>
            <a:r>
              <a:rPr lang="en-US" dirty="0"/>
              <a:t>INFORMATION PROVISION IN ETHIOPIA</a:t>
            </a:r>
          </a:p>
        </p:txBody>
      </p:sp>
      <p:pic>
        <p:nvPicPr>
          <p:cNvPr id="5" name="Picture 4">
            <a:extLst>
              <a:ext uri="{FF2B5EF4-FFF2-40B4-BE49-F238E27FC236}">
                <a16:creationId xmlns:a16="http://schemas.microsoft.com/office/drawing/2014/main" id="{2B393D18-D867-434D-9283-7D3A99B4E5DB}"/>
              </a:ext>
            </a:extLst>
          </p:cNvPr>
          <p:cNvPicPr/>
          <p:nvPr/>
        </p:nvPicPr>
        <p:blipFill>
          <a:blip r:embed="rId3"/>
          <a:stretch>
            <a:fillRect/>
          </a:stretch>
        </p:blipFill>
        <p:spPr>
          <a:xfrm>
            <a:off x="1880934" y="1460501"/>
            <a:ext cx="8035192" cy="4600862"/>
          </a:xfrm>
          <a:prstGeom prst="rect">
            <a:avLst/>
          </a:prstGeom>
        </p:spPr>
      </p:pic>
      <p:sp>
        <p:nvSpPr>
          <p:cNvPr id="7" name="TextBox 6">
            <a:extLst>
              <a:ext uri="{FF2B5EF4-FFF2-40B4-BE49-F238E27FC236}">
                <a16:creationId xmlns:a16="http://schemas.microsoft.com/office/drawing/2014/main" id="{4B21B9D1-FA38-4DD7-A574-A2FEBF10EB74}"/>
              </a:ext>
            </a:extLst>
          </p:cNvPr>
          <p:cNvSpPr txBox="1"/>
          <p:nvPr/>
        </p:nvSpPr>
        <p:spPr>
          <a:xfrm>
            <a:off x="3870386" y="6159560"/>
            <a:ext cx="4796287" cy="307777"/>
          </a:xfrm>
          <a:prstGeom prst="rect">
            <a:avLst/>
          </a:prstGeom>
          <a:noFill/>
        </p:spPr>
        <p:txBody>
          <a:bodyPr wrap="square" rtlCol="0">
            <a:spAutoFit/>
          </a:bodyPr>
          <a:lstStyle/>
          <a:p>
            <a:pPr algn="ctr" eaLnBrk="0" fontAlgn="base" hangingPunct="0">
              <a:spcBef>
                <a:spcPct val="0"/>
              </a:spcBef>
              <a:spcAft>
                <a:spcPct val="0"/>
              </a:spcAft>
            </a:pPr>
            <a:r>
              <a:rPr lang="en-US" sz="1400" i="1" dirty="0">
                <a:solidFill>
                  <a:prstClr val="white">
                    <a:lumMod val="50000"/>
                  </a:prstClr>
                </a:solidFill>
                <a:latin typeface="Avenir Next LT Pro" panose="020B0504020202020204" pitchFamily="34" charset="0"/>
                <a:ea typeface="MS PGothic" panose="020B0600070205080204" pitchFamily="34" charset="-128"/>
              </a:rPr>
              <a:t>Source: 2015 Ethiopia Civil Servants Survey</a:t>
            </a:r>
          </a:p>
        </p:txBody>
      </p:sp>
      <p:pic>
        <p:nvPicPr>
          <p:cNvPr id="10" name="Google Shape;76;p1">
            <a:extLst>
              <a:ext uri="{FF2B5EF4-FFF2-40B4-BE49-F238E27FC236}">
                <a16:creationId xmlns:a16="http://schemas.microsoft.com/office/drawing/2014/main" id="{B2B308EF-4F0E-49EC-9D19-9D15D377080F}"/>
              </a:ext>
            </a:extLst>
          </p:cNvPr>
          <p:cNvPicPr/>
          <p:nvPr/>
        </p:nvPicPr>
        <p:blipFill rotWithShape="1">
          <a:blip r:embed="rId4">
            <a:alphaModFix/>
          </a:blip>
          <a:srcRect/>
          <a:stretch/>
        </p:blipFill>
        <p:spPr>
          <a:xfrm>
            <a:off x="8197580" y="6130343"/>
            <a:ext cx="1381261" cy="570640"/>
          </a:xfrm>
          <a:prstGeom prst="rect">
            <a:avLst/>
          </a:prstGeom>
          <a:noFill/>
          <a:ln>
            <a:noFill/>
          </a:ln>
        </p:spPr>
      </p:pic>
      <p:pic>
        <p:nvPicPr>
          <p:cNvPr id="11" name="Google Shape;77;p1">
            <a:extLst>
              <a:ext uri="{FF2B5EF4-FFF2-40B4-BE49-F238E27FC236}">
                <a16:creationId xmlns:a16="http://schemas.microsoft.com/office/drawing/2014/main" id="{E62ED5ED-803E-4414-87D4-FA5CCE12C699}"/>
              </a:ext>
            </a:extLst>
          </p:cNvPr>
          <p:cNvPicPr/>
          <p:nvPr/>
        </p:nvPicPr>
        <p:blipFill>
          <a:blip r:embed="rId5">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123420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159729"/>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pic>
        <p:nvPicPr>
          <p:cNvPr id="10" name="Afbeelding 9"/>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1" name="Rechthoek 10"/>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Straight Connector 12">
            <a:extLst>
              <a:ext uri="{FF2B5EF4-FFF2-40B4-BE49-F238E27FC236}">
                <a16:creationId xmlns:a16="http://schemas.microsoft.com/office/drawing/2014/main" id="{4D25E369-C5AE-4ABA-9CCF-2CF83B8DD8A4}"/>
              </a:ext>
            </a:extLst>
          </p:cNvPr>
          <p:cNvCxnSpPr>
            <a:cxnSpLocks/>
          </p:cNvCxnSpPr>
          <p:nvPr/>
        </p:nvCxnSpPr>
        <p:spPr>
          <a:xfrm flipH="1">
            <a:off x="4192960" y="1424093"/>
            <a:ext cx="7085" cy="4162732"/>
          </a:xfrm>
          <a:prstGeom prst="line">
            <a:avLst/>
          </a:prstGeom>
          <a:ln>
            <a:solidFill>
              <a:srgbClr val="820000"/>
            </a:solidFill>
          </a:ln>
        </p:spPr>
        <p:style>
          <a:lnRef idx="1">
            <a:schemeClr val="accent1"/>
          </a:lnRef>
          <a:fillRef idx="0">
            <a:schemeClr val="accent1"/>
          </a:fillRef>
          <a:effectRef idx="0">
            <a:schemeClr val="accent1"/>
          </a:effectRef>
          <a:fontRef idx="minor">
            <a:schemeClr val="tx1"/>
          </a:fontRef>
        </p:style>
      </p:cxnSp>
      <p:sp>
        <p:nvSpPr>
          <p:cNvPr id="13" name="Titel 1">
            <a:extLst>
              <a:ext uri="{FF2B5EF4-FFF2-40B4-BE49-F238E27FC236}">
                <a16:creationId xmlns:a16="http://schemas.microsoft.com/office/drawing/2014/main" id="{404D618C-8DC1-4E70-964C-A4D2BDC6C87E}"/>
              </a:ext>
            </a:extLst>
          </p:cNvPr>
          <p:cNvSpPr txBox="1">
            <a:spLocks/>
          </p:cNvSpPr>
          <p:nvPr/>
        </p:nvSpPr>
        <p:spPr>
          <a:xfrm>
            <a:off x="159535" y="1868277"/>
            <a:ext cx="3877903" cy="157381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200" dirty="0" err="1">
                <a:latin typeface="Garamond" panose="02020404030301010803" pitchFamily="18" charset="0"/>
              </a:rPr>
              <a:t>Overview</a:t>
            </a:r>
            <a:r>
              <a:rPr lang="nl-NL" sz="3200" dirty="0">
                <a:latin typeface="Garamond" panose="02020404030301010803" pitchFamily="18" charset="0"/>
              </a:rPr>
              <a:t> of </a:t>
            </a:r>
            <a:r>
              <a:rPr lang="nl-NL" sz="3200" dirty="0" err="1">
                <a:latin typeface="Garamond" panose="02020404030301010803" pitchFamily="18" charset="0"/>
              </a:rPr>
              <a:t>the</a:t>
            </a:r>
            <a:r>
              <a:rPr lang="nl-NL" sz="3200" dirty="0">
                <a:latin typeface="Garamond" panose="02020404030301010803" pitchFamily="18" charset="0"/>
              </a:rPr>
              <a:t> Speakers </a:t>
            </a:r>
          </a:p>
        </p:txBody>
      </p:sp>
      <p:sp>
        <p:nvSpPr>
          <p:cNvPr id="14" name="Titel 1">
            <a:extLst>
              <a:ext uri="{FF2B5EF4-FFF2-40B4-BE49-F238E27FC236}">
                <a16:creationId xmlns:a16="http://schemas.microsoft.com/office/drawing/2014/main" id="{31471658-A8A7-4BE1-8395-B84ED09C585E}"/>
              </a:ext>
            </a:extLst>
          </p:cNvPr>
          <p:cNvSpPr txBox="1">
            <a:spLocks/>
          </p:cNvSpPr>
          <p:nvPr/>
        </p:nvSpPr>
        <p:spPr>
          <a:xfrm>
            <a:off x="4373672" y="635939"/>
            <a:ext cx="7602326" cy="584021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4000"/>
              </a:lnSpc>
              <a:spcBef>
                <a:spcPts val="0"/>
              </a:spcBef>
            </a:pPr>
            <a:r>
              <a:rPr lang="en-US" sz="1600" b="1" dirty="0">
                <a:solidFill>
                  <a:srgbClr val="820000"/>
                </a:solidFill>
                <a:latin typeface="Garamond" panose="02020404030301010803" pitchFamily="18" charset="0"/>
              </a:rPr>
              <a:t>David Goldston (Chair) : </a:t>
            </a:r>
            <a:r>
              <a:rPr lang="en-AU" sz="1600" b="1" dirty="0">
                <a:solidFill>
                  <a:srgbClr val="820000"/>
                </a:solidFill>
                <a:latin typeface="Garamond" panose="02020404030301010803" pitchFamily="18" charset="0"/>
              </a:rPr>
              <a:t>Director of MIT Washington Office, United States </a:t>
            </a: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r>
              <a:rPr lang="en-US" sz="1600" b="1" dirty="0">
                <a:solidFill>
                  <a:srgbClr val="820000"/>
                </a:solidFill>
                <a:latin typeface="Garamond" panose="02020404030301010803" pitchFamily="18" charset="0"/>
              </a:rPr>
              <a:t>Patricia Paskov: </a:t>
            </a:r>
            <a:r>
              <a:rPr lang="en-AU" sz="1600" b="1" dirty="0">
                <a:solidFill>
                  <a:srgbClr val="820000"/>
                </a:solidFill>
                <a:latin typeface="Garamond" panose="02020404030301010803" pitchFamily="18" charset="0"/>
              </a:rPr>
              <a:t>Analyst in the Impact Evaluation Unit of the Development Research Group, World Bank, USA</a:t>
            </a:r>
          </a:p>
          <a:p>
            <a:pPr algn="l">
              <a:lnSpc>
                <a:spcPct val="114000"/>
              </a:lnSpc>
              <a:spcBef>
                <a:spcPts val="0"/>
              </a:spcBef>
            </a:pPr>
            <a:r>
              <a:rPr lang="en-AU" sz="1600" b="1" dirty="0">
                <a:solidFill>
                  <a:srgbClr val="820000"/>
                </a:solidFill>
                <a:latin typeface="Garamond" panose="02020404030301010803" pitchFamily="18" charset="0"/>
              </a:rPr>
              <a:t> </a:t>
            </a:r>
          </a:p>
          <a:p>
            <a:pPr algn="l">
              <a:lnSpc>
                <a:spcPct val="114000"/>
              </a:lnSpc>
              <a:spcBef>
                <a:spcPts val="0"/>
              </a:spcBef>
            </a:pPr>
            <a:r>
              <a:rPr lang="en-US" sz="1600" b="1" dirty="0">
                <a:solidFill>
                  <a:srgbClr val="820000"/>
                </a:solidFill>
                <a:latin typeface="Garamond" panose="02020404030301010803" pitchFamily="18" charset="0"/>
              </a:rPr>
              <a:t>Ashraf Bakr Al-Shareef: </a:t>
            </a:r>
            <a:r>
              <a:rPr lang="en-AU" sz="1600" b="1" dirty="0">
                <a:solidFill>
                  <a:srgbClr val="820000"/>
                </a:solidFill>
                <a:latin typeface="Garamond" panose="02020404030301010803" pitchFamily="18" charset="0"/>
              </a:rPr>
              <a:t>Consultant in Monitoring and Evaluation (M&amp;E) and the institutionalization of RBM, Egypt	</a:t>
            </a: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600" b="1" dirty="0">
              <a:solidFill>
                <a:srgbClr val="820000"/>
              </a:solidFill>
              <a:latin typeface="Garamond" panose="02020404030301010803" pitchFamily="18" charset="0"/>
            </a:endParaRPr>
          </a:p>
          <a:p>
            <a:pPr algn="l">
              <a:lnSpc>
                <a:spcPct val="114000"/>
              </a:lnSpc>
              <a:spcBef>
                <a:spcPts val="0"/>
              </a:spcBef>
            </a:pPr>
            <a:endParaRPr lang="en-US" sz="1700" b="1" dirty="0">
              <a:solidFill>
                <a:prstClr val="white">
                  <a:lumMod val="50000"/>
                </a:prstClr>
              </a:solidFill>
              <a:latin typeface="Garamond" panose="02020404030301010803" pitchFamily="18" charset="0"/>
            </a:endParaRPr>
          </a:p>
        </p:txBody>
      </p:sp>
      <p:sp>
        <p:nvSpPr>
          <p:cNvPr id="19" name="Tekstvak 5">
            <a:extLst>
              <a:ext uri="{FF2B5EF4-FFF2-40B4-BE49-F238E27FC236}">
                <a16:creationId xmlns:a16="http://schemas.microsoft.com/office/drawing/2014/main" id="{70E62050-A28B-4126-8D0F-059115A45AA4}"/>
              </a:ext>
            </a:extLst>
          </p:cNvPr>
          <p:cNvSpPr txBox="1">
            <a:spLocks/>
          </p:cNvSpPr>
          <p:nvPr/>
        </p:nvSpPr>
        <p:spPr>
          <a:xfrm>
            <a:off x="4521200" y="120802"/>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
        <p:nvSpPr>
          <p:cNvPr id="22" name="Tekstvak 14">
            <a:extLst>
              <a:ext uri="{FF2B5EF4-FFF2-40B4-BE49-F238E27FC236}">
                <a16:creationId xmlns:a16="http://schemas.microsoft.com/office/drawing/2014/main" id="{1185129F-A4DB-4302-A212-19D3111E1A32}"/>
              </a:ext>
            </a:extLst>
          </p:cNvPr>
          <p:cNvSpPr txBox="1"/>
          <p:nvPr/>
        </p:nvSpPr>
        <p:spPr>
          <a:xfrm>
            <a:off x="9620834" y="6234477"/>
            <a:ext cx="2478275" cy="830997"/>
          </a:xfrm>
          <a:prstGeom prst="rect">
            <a:avLst/>
          </a:prstGeom>
          <a:noFill/>
        </p:spPr>
        <p:txBody>
          <a:bodyPr wrap="square" rtlCol="0">
            <a:spAutoFit/>
          </a:bodyPr>
          <a:lstStyle/>
          <a:p>
            <a:pPr algn="r"/>
            <a:r>
              <a:rPr lang="nl-NL" sz="2400" b="1" dirty="0">
                <a:latin typeface="Garamond" panose="02020404030301010803" pitchFamily="18" charset="0"/>
              </a:rPr>
              <a:t>#IOS21</a:t>
            </a:r>
          </a:p>
          <a:p>
            <a:pPr algn="r"/>
            <a:endParaRPr lang="nl-NL" sz="2400" b="1" dirty="0">
              <a:latin typeface="Garamond" panose="02020404030301010803" pitchFamily="18" charset="0"/>
            </a:endParaRPr>
          </a:p>
        </p:txBody>
      </p:sp>
      <p:pic>
        <p:nvPicPr>
          <p:cNvPr id="6" name="Afbeelding 5">
            <a:extLst>
              <a:ext uri="{FF2B5EF4-FFF2-40B4-BE49-F238E27FC236}">
                <a16:creationId xmlns:a16="http://schemas.microsoft.com/office/drawing/2014/main" id="{17CD1743-BE5D-44FC-8A0F-4602AF6E21B7}"/>
              </a:ext>
            </a:extLst>
          </p:cNvPr>
          <p:cNvPicPr>
            <a:picLocks noChangeAspect="1"/>
          </p:cNvPicPr>
          <p:nvPr/>
        </p:nvPicPr>
        <p:blipFill>
          <a:blip r:embed="rId4"/>
          <a:stretch>
            <a:fillRect/>
          </a:stretch>
        </p:blipFill>
        <p:spPr>
          <a:xfrm>
            <a:off x="1155420" y="3130370"/>
            <a:ext cx="1998416" cy="2833575"/>
          </a:xfrm>
          <a:prstGeom prst="rect">
            <a:avLst/>
          </a:prstGeom>
        </p:spPr>
      </p:pic>
    </p:spTree>
    <p:extLst>
      <p:ext uri="{BB962C8B-B14F-4D97-AF65-F5344CB8AC3E}">
        <p14:creationId xmlns:p14="http://schemas.microsoft.com/office/powerpoint/2010/main" val="1773840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153426"/>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endParaRPr lang="nl-NL" sz="3600" dirty="0">
              <a:latin typeface="Garamond" panose="02020404030301010803" pitchFamily="18" charset="0"/>
            </a:endParaRPr>
          </a:p>
          <a:p>
            <a:pPr algn="ctr">
              <a:spcAft>
                <a:spcPts val="1800"/>
              </a:spcAft>
            </a:pPr>
            <a:r>
              <a:rPr lang="nl-NL" sz="2900" b="1" dirty="0">
                <a:solidFill>
                  <a:srgbClr val="820000"/>
                </a:solidFill>
                <a:latin typeface="Garamond" panose="02020404030301010803" pitchFamily="18" charset="0"/>
              </a:rPr>
              <a:t>Ashraf Bakr Al-Shareef    </a:t>
            </a:r>
          </a:p>
          <a:p>
            <a:pPr algn="ctr">
              <a:spcAft>
                <a:spcPts val="1800"/>
              </a:spcAft>
            </a:pPr>
            <a:r>
              <a:rPr lang="en-AU" sz="2500" i="1" dirty="0">
                <a:latin typeface="Garamond" panose="02020404030301010803" pitchFamily="18" charset="0"/>
              </a:rPr>
              <a:t>Consultant in Monitoring and Evaluation (M&amp;E) and the institutionalization of RBM, Egypt </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514044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grass, sky, outdoor, nature&#10;&#10;Description automatically generated">
            <a:extLst>
              <a:ext uri="{FF2B5EF4-FFF2-40B4-BE49-F238E27FC236}">
                <a16:creationId xmlns:a16="http://schemas.microsoft.com/office/drawing/2014/main" id="{65056091-8156-FC48-BB33-1CA18D628678}"/>
              </a:ext>
            </a:extLst>
          </p:cNvPr>
          <p:cNvPicPr>
            <a:picLocks noChangeAspect="1"/>
          </p:cNvPicPr>
          <p:nvPr/>
        </p:nvPicPr>
        <p:blipFill rotWithShape="1">
          <a:blip r:embed="rId2"/>
          <a:srcRect t="25000"/>
          <a:stretch/>
        </p:blipFill>
        <p:spPr>
          <a:xfrm>
            <a:off x="-3046" y="10"/>
            <a:ext cx="12191999" cy="6857991"/>
          </a:xfrm>
          <a:prstGeom prst="rect">
            <a:avLst/>
          </a:prstGeom>
        </p:spPr>
      </p:pic>
      <p:sp>
        <p:nvSpPr>
          <p:cNvPr id="2" name="Title 1">
            <a:extLst>
              <a:ext uri="{FF2B5EF4-FFF2-40B4-BE49-F238E27FC236}">
                <a16:creationId xmlns:a16="http://schemas.microsoft.com/office/drawing/2014/main" id="{31C8CBC2-A5E1-FB4E-8D7C-89A75221F95F}"/>
              </a:ext>
            </a:extLst>
          </p:cNvPr>
          <p:cNvSpPr>
            <a:spLocks noGrp="1"/>
          </p:cNvSpPr>
          <p:nvPr>
            <p:ph type="ctrTitle"/>
          </p:nvPr>
        </p:nvSpPr>
        <p:spPr>
          <a:xfrm>
            <a:off x="321733" y="554846"/>
            <a:ext cx="10656891" cy="3902673"/>
          </a:xfrm>
        </p:spPr>
        <p:txBody>
          <a:bodyPr anchor="t">
            <a:normAutofit/>
          </a:bodyPr>
          <a:lstStyle/>
          <a:p>
            <a:pPr algn="l"/>
            <a:r>
              <a:rPr lang="en-EG" sz="5200" b="1" dirty="0">
                <a:solidFill>
                  <a:srgbClr val="0070C0"/>
                </a:solidFill>
                <a:latin typeface="Tahoma" panose="020B0604030504040204" pitchFamily="34" charset="0"/>
                <a:ea typeface="Tahoma" panose="020B0604030504040204" pitchFamily="34" charset="0"/>
                <a:cs typeface="Tahoma" panose="020B0604030504040204" pitchFamily="34" charset="0"/>
              </a:rPr>
              <a:t>Evidence-Based Policymaking:</a:t>
            </a:r>
            <a:br>
              <a:rPr lang="en-EG" sz="5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EG" sz="5200" b="1" dirty="0">
                <a:solidFill>
                  <a:srgbClr val="0070C0"/>
                </a:solidFill>
                <a:latin typeface="Tahoma" panose="020B0604030504040204" pitchFamily="34" charset="0"/>
                <a:ea typeface="Tahoma" panose="020B0604030504040204" pitchFamily="34" charset="0"/>
                <a:cs typeface="Tahoma" panose="020B0604030504040204" pitchFamily="34" charset="0"/>
              </a:rPr>
              <a:t>A New Global Divide?</a:t>
            </a:r>
            <a:br>
              <a:rPr lang="en-EG" sz="5200" dirty="0">
                <a:solidFill>
                  <a:srgbClr val="FFFFFF"/>
                </a:solidFill>
                <a:latin typeface="Tahoma" panose="020B0604030504040204" pitchFamily="34" charset="0"/>
                <a:ea typeface="Tahoma" panose="020B0604030504040204" pitchFamily="34" charset="0"/>
                <a:cs typeface="Tahoma" panose="020B0604030504040204" pitchFamily="34" charset="0"/>
              </a:rPr>
            </a:br>
            <a:endParaRPr lang="en-EG" sz="5200" dirty="0">
              <a:solidFill>
                <a:srgbClr val="FFFFFF"/>
              </a:solidFill>
              <a:latin typeface="Tahoma" panose="020B0604030504040204" pitchFamily="34" charset="0"/>
              <a:ea typeface="Tahoma" panose="020B0604030504040204" pitchFamily="34" charset="0"/>
              <a:cs typeface="Tahoma" panose="020B0604030504040204" pitchFamily="34" charset="0"/>
            </a:endParaRPr>
          </a:p>
        </p:txBody>
      </p:sp>
      <p:sp>
        <p:nvSpPr>
          <p:cNvPr id="3" name="Subtitle 2">
            <a:extLst>
              <a:ext uri="{FF2B5EF4-FFF2-40B4-BE49-F238E27FC236}">
                <a16:creationId xmlns:a16="http://schemas.microsoft.com/office/drawing/2014/main" id="{18628F52-064B-1F40-BD34-BF3B68A4B98D}"/>
              </a:ext>
            </a:extLst>
          </p:cNvPr>
          <p:cNvSpPr>
            <a:spLocks noGrp="1"/>
          </p:cNvSpPr>
          <p:nvPr>
            <p:ph type="subTitle" idx="1"/>
          </p:nvPr>
        </p:nvSpPr>
        <p:spPr>
          <a:xfrm>
            <a:off x="315523" y="4718034"/>
            <a:ext cx="10678296" cy="1175039"/>
          </a:xfrm>
        </p:spPr>
        <p:txBody>
          <a:bodyPr anchor="b">
            <a:noAutofit/>
          </a:bodyPr>
          <a:lstStyle/>
          <a:p>
            <a:pPr algn="r">
              <a:lnSpc>
                <a:spcPct val="110000"/>
              </a:lnSpc>
              <a:spcBef>
                <a:spcPts val="0"/>
              </a:spcBef>
            </a:pPr>
            <a:r>
              <a:rPr lang="en-EG" sz="2800" dirty="0">
                <a:solidFill>
                  <a:srgbClr val="FFFFFF"/>
                </a:solidFill>
                <a:latin typeface="Tahoma" panose="020B0604030504040204" pitchFamily="34" charset="0"/>
                <a:ea typeface="Tahoma" panose="020B0604030504040204" pitchFamily="34" charset="0"/>
                <a:cs typeface="Tahoma" panose="020B0604030504040204" pitchFamily="34" charset="0"/>
              </a:rPr>
              <a:t>Ashraf Bakr Al-Shareef, </a:t>
            </a:r>
            <a:r>
              <a:rPr lang="en-EG" sz="2800" i="1" dirty="0">
                <a:solidFill>
                  <a:srgbClr val="FFFFFF"/>
                </a:solidFill>
                <a:latin typeface="Tahoma" panose="020B0604030504040204" pitchFamily="34" charset="0"/>
                <a:ea typeface="Tahoma" panose="020B0604030504040204" pitchFamily="34" charset="0"/>
                <a:cs typeface="Tahoma" panose="020B0604030504040204" pitchFamily="34" charset="0"/>
              </a:rPr>
              <a:t>PhD</a:t>
            </a:r>
          </a:p>
          <a:p>
            <a:pPr algn="r">
              <a:lnSpc>
                <a:spcPct val="110000"/>
              </a:lnSpc>
              <a:spcBef>
                <a:spcPts val="0"/>
              </a:spcBef>
            </a:pPr>
            <a:r>
              <a:rPr lang="en-EG" sz="2800" dirty="0">
                <a:solidFill>
                  <a:srgbClr val="FFFFFF"/>
                </a:solidFill>
                <a:latin typeface="Tahoma" panose="020B0604030504040204" pitchFamily="34" charset="0"/>
                <a:ea typeface="Tahoma" panose="020B0604030504040204" pitchFamily="34" charset="0"/>
                <a:cs typeface="Tahoma" panose="020B0604030504040204" pitchFamily="34" charset="0"/>
              </a:rPr>
              <a:t>RBM/M&amp;E Consultant</a:t>
            </a:r>
          </a:p>
          <a:p>
            <a:pPr algn="r">
              <a:lnSpc>
                <a:spcPct val="110000"/>
              </a:lnSpc>
              <a:spcBef>
                <a:spcPts val="0"/>
              </a:spcBef>
            </a:pPr>
            <a:endParaRPr lang="en-EG" sz="2800" dirty="0">
              <a:solidFill>
                <a:srgbClr val="FFFFFF"/>
              </a:solidFill>
              <a:latin typeface="Tahoma" panose="020B0604030504040204" pitchFamily="34" charset="0"/>
              <a:ea typeface="Tahoma" panose="020B0604030504040204" pitchFamily="34" charset="0"/>
              <a:cs typeface="Tahoma" panose="020B0604030504040204" pitchFamily="34" charset="0"/>
            </a:endParaRPr>
          </a:p>
          <a:p>
            <a:pPr algn="r">
              <a:lnSpc>
                <a:spcPct val="110000"/>
              </a:lnSpc>
              <a:spcBef>
                <a:spcPts val="0"/>
              </a:spcBef>
            </a:pPr>
            <a:r>
              <a:rPr lang="en-EG" sz="2800" dirty="0">
                <a:solidFill>
                  <a:srgbClr val="FFFFFF"/>
                </a:solidFill>
                <a:latin typeface="Tahoma" panose="020B0604030504040204" pitchFamily="34" charset="0"/>
                <a:ea typeface="Tahoma" panose="020B0604030504040204" pitchFamily="34" charset="0"/>
                <a:cs typeface="Tahoma" panose="020B0604030504040204" pitchFamily="34" charset="0"/>
              </a:rPr>
              <a:t>The Transformative Power of Research</a:t>
            </a:r>
          </a:p>
          <a:p>
            <a:pPr algn="r">
              <a:lnSpc>
                <a:spcPct val="110000"/>
              </a:lnSpc>
              <a:spcBef>
                <a:spcPts val="0"/>
              </a:spcBef>
            </a:pPr>
            <a:r>
              <a:rPr lang="en-EG" sz="2800" dirty="0">
                <a:solidFill>
                  <a:srgbClr val="FFFFFF"/>
                </a:solidFill>
                <a:latin typeface="Tahoma" panose="020B0604030504040204" pitchFamily="34" charset="0"/>
                <a:ea typeface="Tahoma" panose="020B0604030504040204" pitchFamily="34" charset="0"/>
                <a:cs typeface="Tahoma" panose="020B0604030504040204" pitchFamily="34" charset="0"/>
              </a:rPr>
              <a:t>Cape Town, South Africa</a:t>
            </a:r>
          </a:p>
          <a:p>
            <a:pPr algn="r">
              <a:lnSpc>
                <a:spcPct val="110000"/>
              </a:lnSpc>
              <a:spcBef>
                <a:spcPts val="0"/>
              </a:spcBef>
            </a:pPr>
            <a:r>
              <a:rPr lang="en-EG" sz="2800" dirty="0">
                <a:solidFill>
                  <a:srgbClr val="FFFFFF"/>
                </a:solidFill>
                <a:latin typeface="Tahoma" panose="020B0604030504040204" pitchFamily="34" charset="0"/>
                <a:ea typeface="Tahoma" panose="020B0604030504040204" pitchFamily="34" charset="0"/>
                <a:cs typeface="Tahoma" panose="020B0604030504040204" pitchFamily="34" charset="0"/>
              </a:rPr>
              <a:t>23 – 25 June 2021</a:t>
            </a:r>
          </a:p>
        </p:txBody>
      </p:sp>
    </p:spTree>
    <p:extLst>
      <p:ext uri="{BB962C8B-B14F-4D97-AF65-F5344CB8AC3E}">
        <p14:creationId xmlns:p14="http://schemas.microsoft.com/office/powerpoint/2010/main" val="2439621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B596F-6CA1-2342-8582-8A6F836F1823}"/>
              </a:ext>
            </a:extLst>
          </p:cNvPr>
          <p:cNvSpPr>
            <a:spLocks noGrp="1"/>
          </p:cNvSpPr>
          <p:nvPr>
            <p:ph type="title"/>
          </p:nvPr>
        </p:nvSpPr>
        <p:spPr/>
        <p:txBody>
          <a:bodyPr/>
          <a:lstStyle/>
          <a:p>
            <a:pPr rtl="1"/>
            <a:r>
              <a:rPr lang="en-EG">
                <a:solidFill>
                  <a:srgbClr val="002060"/>
                </a:solidFill>
                <a:latin typeface="Tahoma" panose="020B0604030504040204" pitchFamily="34" charset="0"/>
                <a:ea typeface="Tahoma" panose="020B0604030504040204" pitchFamily="34" charset="0"/>
                <a:cs typeface="Tahoma" panose="020B0604030504040204" pitchFamily="34" charset="0"/>
              </a:rPr>
              <a:t>This presentation</a:t>
            </a:r>
          </a:p>
        </p:txBody>
      </p:sp>
      <p:sp>
        <p:nvSpPr>
          <p:cNvPr id="3" name="Content Placeholder 2">
            <a:extLst>
              <a:ext uri="{FF2B5EF4-FFF2-40B4-BE49-F238E27FC236}">
                <a16:creationId xmlns:a16="http://schemas.microsoft.com/office/drawing/2014/main" id="{B3416972-15C3-7746-BA6E-B8533AB01FF3}"/>
              </a:ext>
            </a:extLst>
          </p:cNvPr>
          <p:cNvSpPr>
            <a:spLocks noGrp="1"/>
          </p:cNvSpPr>
          <p:nvPr>
            <p:ph idx="1"/>
          </p:nvPr>
        </p:nvSpPr>
        <p:spPr/>
        <p:txBody>
          <a:bodyPr/>
          <a:lstStyle/>
          <a:p>
            <a:pPr>
              <a:lnSpc>
                <a:spcPct val="150000"/>
              </a:lnSpc>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Observations re: efforts, initiatives, and progrss towards evidence-based policymaking</a:t>
            </a:r>
          </a:p>
          <a:p>
            <a:pPr>
              <a:lnSpc>
                <a:spcPct val="150000"/>
              </a:lnSpc>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Two cases of recent national policymaking from the MENA region</a:t>
            </a:r>
          </a:p>
          <a:p>
            <a:pPr>
              <a:lnSpc>
                <a:spcPct val="150000"/>
              </a:lnSpc>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An overarching question for discussion</a:t>
            </a:r>
          </a:p>
        </p:txBody>
      </p:sp>
      <p:sp>
        <p:nvSpPr>
          <p:cNvPr id="4" name="Slide Number Placeholder 3">
            <a:extLst>
              <a:ext uri="{FF2B5EF4-FFF2-40B4-BE49-F238E27FC236}">
                <a16:creationId xmlns:a16="http://schemas.microsoft.com/office/drawing/2014/main" id="{C34F024C-7498-E14F-B736-8189577AC9F7}"/>
              </a:ext>
            </a:extLst>
          </p:cNvPr>
          <p:cNvSpPr>
            <a:spLocks noGrp="1"/>
          </p:cNvSpPr>
          <p:nvPr>
            <p:ph type="sldNum" sz="quarter" idx="12"/>
          </p:nvPr>
        </p:nvSpPr>
        <p:spPr/>
        <p:txBody>
          <a:bodyPr/>
          <a:lstStyle/>
          <a:p>
            <a:pPr defTabSz="609585"/>
            <a:fld id="{6367C463-AACB-894F-96BE-3B755B18634A}" type="slidenum">
              <a:rPr lang="en-EG">
                <a:solidFill>
                  <a:srgbClr val="002060"/>
                </a:solidFill>
                <a:latin typeface="Calibri" panose="020F0502020204030204"/>
              </a:rPr>
              <a:pPr defTabSz="609585"/>
              <a:t>22</a:t>
            </a:fld>
            <a:endParaRPr lang="en-EG" dirty="0">
              <a:solidFill>
                <a:srgbClr val="002060"/>
              </a:solidFill>
              <a:latin typeface="Calibri" panose="020F0502020204030204"/>
            </a:endParaRPr>
          </a:p>
        </p:txBody>
      </p:sp>
    </p:spTree>
    <p:extLst>
      <p:ext uri="{BB962C8B-B14F-4D97-AF65-F5344CB8AC3E}">
        <p14:creationId xmlns:p14="http://schemas.microsoft.com/office/powerpoint/2010/main" val="3426483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3971-E6F7-B24C-BC9C-F4CB5B24A268}"/>
              </a:ext>
            </a:extLst>
          </p:cNvPr>
          <p:cNvSpPr>
            <a:spLocks noGrp="1"/>
          </p:cNvSpPr>
          <p:nvPr>
            <p:ph type="title"/>
          </p:nvPr>
        </p:nvSpPr>
        <p:spPr/>
        <p:txBody>
          <a:bodyPr/>
          <a:lstStyle/>
          <a:p>
            <a:r>
              <a:rPr lang="en-EG">
                <a:solidFill>
                  <a:srgbClr val="002060"/>
                </a:solidFill>
                <a:latin typeface="Tahoma" panose="020B0604030504040204" pitchFamily="34" charset="0"/>
                <a:ea typeface="Tahoma" panose="020B0604030504040204" pitchFamily="34" charset="0"/>
                <a:cs typeface="Tahoma" panose="020B0604030504040204" pitchFamily="34" charset="0"/>
              </a:rPr>
              <a:t>Canada</a:t>
            </a:r>
          </a:p>
        </p:txBody>
      </p:sp>
      <p:sp>
        <p:nvSpPr>
          <p:cNvPr id="3" name="Content Placeholder 2">
            <a:extLst>
              <a:ext uri="{FF2B5EF4-FFF2-40B4-BE49-F238E27FC236}">
                <a16:creationId xmlns:a16="http://schemas.microsoft.com/office/drawing/2014/main" id="{E6DC1314-9C26-2F47-B6F3-CF4C92C44EA9}"/>
              </a:ext>
            </a:extLst>
          </p:cNvPr>
          <p:cNvSpPr>
            <a:spLocks noGrp="1"/>
          </p:cNvSpPr>
          <p:nvPr>
            <p:ph idx="1"/>
          </p:nvPr>
        </p:nvSpPr>
        <p:spPr/>
        <p:txBody>
          <a:bodyPr/>
          <a:lstStyle/>
          <a:p>
            <a:pPr>
              <a:lnSpc>
                <a:spcPct val="150000"/>
              </a:lnSpc>
            </a:pPr>
            <a:r>
              <a:rPr lang="en-EG">
                <a:solidFill>
                  <a:srgbClr val="002060"/>
                </a:solidFill>
                <a:latin typeface="Tahoma" panose="020B0604030504040204" pitchFamily="34" charset="0"/>
                <a:ea typeface="Tahoma" panose="020B0604030504040204" pitchFamily="34" charset="0"/>
                <a:cs typeface="Tahoma" panose="020B0604030504040204" pitchFamily="34" charset="0"/>
              </a:rPr>
              <a:t>1969: formal, centralized evaluation practice</a:t>
            </a:r>
          </a:p>
          <a:p>
            <a:pPr>
              <a:lnSpc>
                <a:spcPct val="150000"/>
              </a:lnSpc>
            </a:pPr>
            <a:r>
              <a:rPr lang="en-EG">
                <a:solidFill>
                  <a:srgbClr val="002060"/>
                </a:solidFill>
                <a:latin typeface="Tahoma" panose="020B0604030504040204" pitchFamily="34" charset="0"/>
                <a:ea typeface="Tahoma" panose="020B0604030504040204" pitchFamily="34" charset="0"/>
                <a:cs typeface="Tahoma" panose="020B0604030504040204" pitchFamily="34" charset="0"/>
              </a:rPr>
              <a:t>Revisions and updates</a:t>
            </a:r>
          </a:p>
          <a:p>
            <a:pPr marL="0" indent="0">
              <a:lnSpc>
                <a:spcPct val="150000"/>
              </a:lnSpc>
              <a:buNone/>
            </a:pPr>
            <a:r>
              <a:rPr lang="en-EG">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4" name="Slide Number Placeholder 3">
            <a:extLst>
              <a:ext uri="{FF2B5EF4-FFF2-40B4-BE49-F238E27FC236}">
                <a16:creationId xmlns:a16="http://schemas.microsoft.com/office/drawing/2014/main" id="{2120ED2E-AF0C-3546-839A-D503C7391178}"/>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23</a:t>
            </a:fld>
            <a:endParaRPr lang="en-EG">
              <a:solidFill>
                <a:prstClr val="black">
                  <a:tint val="75000"/>
                </a:prstClr>
              </a:solidFill>
              <a:latin typeface="Calibri" panose="020F0502020204030204"/>
            </a:endParaRPr>
          </a:p>
        </p:txBody>
      </p:sp>
      <p:pic>
        <p:nvPicPr>
          <p:cNvPr id="6146" name="Picture 2">
            <a:extLst>
              <a:ext uri="{FF2B5EF4-FFF2-40B4-BE49-F238E27FC236}">
                <a16:creationId xmlns:a16="http://schemas.microsoft.com/office/drawing/2014/main" id="{2B7412A2-7446-FE4B-A09E-A4598EE66FB9}"/>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val="0"/>
              </a:ext>
            </a:extLst>
          </a:blip>
          <a:srcRect/>
          <a:stretch>
            <a:fillRect/>
          </a:stretch>
        </p:blipFill>
        <p:spPr bwMode="auto">
          <a:xfrm>
            <a:off x="8111674" y="365125"/>
            <a:ext cx="3242127" cy="2127600"/>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E0C332A8-560A-D940-B86F-1B7A9E93340F}"/>
              </a:ext>
            </a:extLst>
          </p:cNvPr>
          <p:cNvGrpSpPr/>
          <p:nvPr/>
        </p:nvGrpSpPr>
        <p:grpSpPr>
          <a:xfrm>
            <a:off x="2461956" y="3631496"/>
            <a:ext cx="7268091" cy="1219200"/>
            <a:chOff x="1428014" y="3631496"/>
            <a:chExt cx="7268091" cy="1219200"/>
          </a:xfrm>
        </p:grpSpPr>
        <p:grpSp>
          <p:nvGrpSpPr>
            <p:cNvPr id="17" name="Group 16">
              <a:extLst>
                <a:ext uri="{FF2B5EF4-FFF2-40B4-BE49-F238E27FC236}">
                  <a16:creationId xmlns:a16="http://schemas.microsoft.com/office/drawing/2014/main" id="{EEC7E8BE-8C75-CF4F-8B4C-A186DB2831E5}"/>
                </a:ext>
              </a:extLst>
            </p:cNvPr>
            <p:cNvGrpSpPr/>
            <p:nvPr/>
          </p:nvGrpSpPr>
          <p:grpSpPr>
            <a:xfrm>
              <a:off x="1428014" y="3631496"/>
              <a:ext cx="1219200" cy="1219200"/>
              <a:chOff x="5660571" y="4151086"/>
              <a:chExt cx="1219200" cy="1219200"/>
            </a:xfrm>
          </p:grpSpPr>
          <p:sp>
            <p:nvSpPr>
              <p:cNvPr id="7" name="Oval 6">
                <a:extLst>
                  <a:ext uri="{FF2B5EF4-FFF2-40B4-BE49-F238E27FC236}">
                    <a16:creationId xmlns:a16="http://schemas.microsoft.com/office/drawing/2014/main" id="{51026467-F6AD-9741-889E-D9188C418719}"/>
                  </a:ext>
                </a:extLst>
              </p:cNvPr>
              <p:cNvSpPr/>
              <p:nvPr/>
            </p:nvSpPr>
            <p:spPr>
              <a:xfrm>
                <a:off x="5660571" y="4151086"/>
                <a:ext cx="1219200" cy="1219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EG" sz="1351">
                  <a:solidFill>
                    <a:prstClr val="white"/>
                  </a:solidFill>
                  <a:latin typeface="Calibri" panose="020F0502020204030204"/>
                </a:endParaRPr>
              </a:p>
            </p:txBody>
          </p:sp>
          <p:sp>
            <p:nvSpPr>
              <p:cNvPr id="8" name="TextBox 7">
                <a:extLst>
                  <a:ext uri="{FF2B5EF4-FFF2-40B4-BE49-F238E27FC236}">
                    <a16:creationId xmlns:a16="http://schemas.microsoft.com/office/drawing/2014/main" id="{1FA39189-A9F5-7A40-B30A-98B56645D3DE}"/>
                  </a:ext>
                </a:extLst>
              </p:cNvPr>
              <p:cNvSpPr txBox="1"/>
              <p:nvPr/>
            </p:nvSpPr>
            <p:spPr>
              <a:xfrm>
                <a:off x="5786706" y="4499077"/>
                <a:ext cx="966931" cy="523220"/>
              </a:xfrm>
              <a:prstGeom prst="rect">
                <a:avLst/>
              </a:prstGeom>
              <a:noFill/>
            </p:spPr>
            <p:txBody>
              <a:bodyPr wrap="none" rtlCol="0">
                <a:spAutoFit/>
              </a:bodyPr>
              <a:lstStyle/>
              <a:p>
                <a:pPr defTabSz="609585"/>
                <a:r>
                  <a:rPr lang="en-EG" sz="2800">
                    <a:solidFill>
                      <a:srgbClr val="002060"/>
                    </a:solidFill>
                    <a:latin typeface="Tahoma" panose="020B0604030504040204" pitchFamily="34" charset="0"/>
                    <a:ea typeface="Tahoma" panose="020B0604030504040204" pitchFamily="34" charset="0"/>
                    <a:cs typeface="Tahoma" panose="020B0604030504040204" pitchFamily="34" charset="0"/>
                  </a:rPr>
                  <a:t>1991</a:t>
                </a:r>
                <a:endParaRPr lang="en-EG" sz="20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9" name="Group 8">
              <a:extLst>
                <a:ext uri="{FF2B5EF4-FFF2-40B4-BE49-F238E27FC236}">
                  <a16:creationId xmlns:a16="http://schemas.microsoft.com/office/drawing/2014/main" id="{95714848-ECF5-6842-8FA1-154C0D48595B}"/>
                </a:ext>
              </a:extLst>
            </p:cNvPr>
            <p:cNvGrpSpPr/>
            <p:nvPr/>
          </p:nvGrpSpPr>
          <p:grpSpPr>
            <a:xfrm>
              <a:off x="3444311" y="3631496"/>
              <a:ext cx="1219200" cy="1219200"/>
              <a:chOff x="7574411" y="4151086"/>
              <a:chExt cx="1219200" cy="1219200"/>
            </a:xfrm>
          </p:grpSpPr>
          <p:sp>
            <p:nvSpPr>
              <p:cNvPr id="11" name="Oval 10">
                <a:extLst>
                  <a:ext uri="{FF2B5EF4-FFF2-40B4-BE49-F238E27FC236}">
                    <a16:creationId xmlns:a16="http://schemas.microsoft.com/office/drawing/2014/main" id="{E15DD354-6BBA-AE4D-934D-2446AB7375E5}"/>
                  </a:ext>
                </a:extLst>
              </p:cNvPr>
              <p:cNvSpPr/>
              <p:nvPr/>
            </p:nvSpPr>
            <p:spPr>
              <a:xfrm>
                <a:off x="7574411" y="4151086"/>
                <a:ext cx="1219200" cy="1219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EG" sz="1351">
                  <a:solidFill>
                    <a:prstClr val="white"/>
                  </a:solidFill>
                  <a:latin typeface="Calibri" panose="020F0502020204030204"/>
                </a:endParaRPr>
              </a:p>
            </p:txBody>
          </p:sp>
          <p:sp>
            <p:nvSpPr>
              <p:cNvPr id="12" name="TextBox 11">
                <a:extLst>
                  <a:ext uri="{FF2B5EF4-FFF2-40B4-BE49-F238E27FC236}">
                    <a16:creationId xmlns:a16="http://schemas.microsoft.com/office/drawing/2014/main" id="{EB85D754-237B-684C-9E8E-4D9F8D61532F}"/>
                  </a:ext>
                </a:extLst>
              </p:cNvPr>
              <p:cNvSpPr txBox="1"/>
              <p:nvPr/>
            </p:nvSpPr>
            <p:spPr>
              <a:xfrm>
                <a:off x="7700546" y="4499077"/>
                <a:ext cx="966931" cy="523220"/>
              </a:xfrm>
              <a:prstGeom prst="rect">
                <a:avLst/>
              </a:prstGeom>
              <a:noFill/>
            </p:spPr>
            <p:txBody>
              <a:bodyPr wrap="none" rtlCol="0">
                <a:spAutoFit/>
              </a:bodyPr>
              <a:lstStyle/>
              <a:p>
                <a:pPr defTabSz="609585"/>
                <a:r>
                  <a:rPr lang="en-EG" sz="2800">
                    <a:solidFill>
                      <a:srgbClr val="002060"/>
                    </a:solidFill>
                    <a:latin typeface="Tahoma" panose="020B0604030504040204" pitchFamily="34" charset="0"/>
                    <a:ea typeface="Tahoma" panose="020B0604030504040204" pitchFamily="34" charset="0"/>
                    <a:cs typeface="Tahoma" panose="020B0604030504040204" pitchFamily="34" charset="0"/>
                  </a:rPr>
                  <a:t>2001</a:t>
                </a:r>
                <a:endParaRPr lang="en-EG" sz="20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8" name="Group 17">
              <a:extLst>
                <a:ext uri="{FF2B5EF4-FFF2-40B4-BE49-F238E27FC236}">
                  <a16:creationId xmlns:a16="http://schemas.microsoft.com/office/drawing/2014/main" id="{92CC0D6B-2ECE-FE41-9614-F7F837FC9047}"/>
                </a:ext>
              </a:extLst>
            </p:cNvPr>
            <p:cNvGrpSpPr/>
            <p:nvPr/>
          </p:nvGrpSpPr>
          <p:grpSpPr>
            <a:xfrm>
              <a:off x="5460608" y="3631496"/>
              <a:ext cx="1219200" cy="1219200"/>
              <a:chOff x="3930146" y="4674306"/>
              <a:chExt cx="1219200" cy="1219200"/>
            </a:xfrm>
          </p:grpSpPr>
          <p:sp>
            <p:nvSpPr>
              <p:cNvPr id="13" name="Oval 12">
                <a:extLst>
                  <a:ext uri="{FF2B5EF4-FFF2-40B4-BE49-F238E27FC236}">
                    <a16:creationId xmlns:a16="http://schemas.microsoft.com/office/drawing/2014/main" id="{840983B0-C281-5547-9CE6-692D67C1A2D2}"/>
                  </a:ext>
                </a:extLst>
              </p:cNvPr>
              <p:cNvSpPr/>
              <p:nvPr/>
            </p:nvSpPr>
            <p:spPr>
              <a:xfrm>
                <a:off x="3930146" y="4674306"/>
                <a:ext cx="1219200" cy="1219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EG" sz="1351">
                  <a:solidFill>
                    <a:prstClr val="white"/>
                  </a:solidFill>
                  <a:latin typeface="Calibri" panose="020F0502020204030204"/>
                </a:endParaRPr>
              </a:p>
            </p:txBody>
          </p:sp>
          <p:sp>
            <p:nvSpPr>
              <p:cNvPr id="14" name="TextBox 13">
                <a:extLst>
                  <a:ext uri="{FF2B5EF4-FFF2-40B4-BE49-F238E27FC236}">
                    <a16:creationId xmlns:a16="http://schemas.microsoft.com/office/drawing/2014/main" id="{9CAE1998-B649-1046-A9FB-A230443BA5AE}"/>
                  </a:ext>
                </a:extLst>
              </p:cNvPr>
              <p:cNvSpPr txBox="1"/>
              <p:nvPr/>
            </p:nvSpPr>
            <p:spPr>
              <a:xfrm>
                <a:off x="4056281" y="5022297"/>
                <a:ext cx="966931" cy="523220"/>
              </a:xfrm>
              <a:prstGeom prst="rect">
                <a:avLst/>
              </a:prstGeom>
              <a:noFill/>
            </p:spPr>
            <p:txBody>
              <a:bodyPr wrap="none" rtlCol="0">
                <a:spAutoFit/>
              </a:bodyPr>
              <a:lstStyle/>
              <a:p>
                <a:pPr defTabSz="609585"/>
                <a:r>
                  <a:rPr lang="en-EG" sz="2800">
                    <a:solidFill>
                      <a:srgbClr val="002060"/>
                    </a:solidFill>
                    <a:latin typeface="Tahoma" panose="020B0604030504040204" pitchFamily="34" charset="0"/>
                    <a:ea typeface="Tahoma" panose="020B0604030504040204" pitchFamily="34" charset="0"/>
                    <a:cs typeface="Tahoma" panose="020B0604030504040204" pitchFamily="34" charset="0"/>
                  </a:rPr>
                  <a:t>2009</a:t>
                </a:r>
                <a:endParaRPr lang="en-EG" sz="20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19" name="Group 18">
              <a:extLst>
                <a:ext uri="{FF2B5EF4-FFF2-40B4-BE49-F238E27FC236}">
                  <a16:creationId xmlns:a16="http://schemas.microsoft.com/office/drawing/2014/main" id="{DCE35EB7-04C3-5C4A-8D24-CA0958EA708A}"/>
                </a:ext>
              </a:extLst>
            </p:cNvPr>
            <p:cNvGrpSpPr/>
            <p:nvPr/>
          </p:nvGrpSpPr>
          <p:grpSpPr>
            <a:xfrm>
              <a:off x="7476905" y="3631496"/>
              <a:ext cx="1219200" cy="1219200"/>
              <a:chOff x="1243822" y="4151792"/>
              <a:chExt cx="1219200" cy="1219200"/>
            </a:xfrm>
          </p:grpSpPr>
          <p:sp>
            <p:nvSpPr>
              <p:cNvPr id="15" name="Oval 14">
                <a:extLst>
                  <a:ext uri="{FF2B5EF4-FFF2-40B4-BE49-F238E27FC236}">
                    <a16:creationId xmlns:a16="http://schemas.microsoft.com/office/drawing/2014/main" id="{C814DEA0-208C-9C44-A366-53863BBE39A7}"/>
                  </a:ext>
                </a:extLst>
              </p:cNvPr>
              <p:cNvSpPr/>
              <p:nvPr/>
            </p:nvSpPr>
            <p:spPr>
              <a:xfrm>
                <a:off x="1243822" y="4151792"/>
                <a:ext cx="1219200" cy="1219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EG" sz="1351">
                  <a:solidFill>
                    <a:prstClr val="white"/>
                  </a:solidFill>
                  <a:latin typeface="Calibri" panose="020F0502020204030204"/>
                </a:endParaRPr>
              </a:p>
            </p:txBody>
          </p:sp>
          <p:sp>
            <p:nvSpPr>
              <p:cNvPr id="16" name="TextBox 15">
                <a:extLst>
                  <a:ext uri="{FF2B5EF4-FFF2-40B4-BE49-F238E27FC236}">
                    <a16:creationId xmlns:a16="http://schemas.microsoft.com/office/drawing/2014/main" id="{DD281D65-B48C-2D4D-A51D-58575E85BEEA}"/>
                  </a:ext>
                </a:extLst>
              </p:cNvPr>
              <p:cNvSpPr txBox="1"/>
              <p:nvPr/>
            </p:nvSpPr>
            <p:spPr>
              <a:xfrm>
                <a:off x="1369957" y="4499783"/>
                <a:ext cx="966931" cy="523220"/>
              </a:xfrm>
              <a:prstGeom prst="rect">
                <a:avLst/>
              </a:prstGeom>
              <a:noFill/>
            </p:spPr>
            <p:txBody>
              <a:bodyPr wrap="none" rtlCol="0">
                <a:spAutoFit/>
              </a:bodyPr>
              <a:lstStyle/>
              <a:p>
                <a:pPr defTabSz="609585"/>
                <a:r>
                  <a:rPr lang="en-EG" sz="2800">
                    <a:solidFill>
                      <a:srgbClr val="002060"/>
                    </a:solidFill>
                    <a:latin typeface="Tahoma" panose="020B0604030504040204" pitchFamily="34" charset="0"/>
                    <a:ea typeface="Tahoma" panose="020B0604030504040204" pitchFamily="34" charset="0"/>
                    <a:cs typeface="Tahoma" panose="020B0604030504040204" pitchFamily="34" charset="0"/>
                  </a:rPr>
                  <a:t>2016</a:t>
                </a:r>
                <a:endParaRPr lang="en-EG" sz="200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grpSp>
        <p:cxnSp>
          <p:nvCxnSpPr>
            <p:cNvPr id="21" name="Straight Connector 20">
              <a:extLst>
                <a:ext uri="{FF2B5EF4-FFF2-40B4-BE49-F238E27FC236}">
                  <a16:creationId xmlns:a16="http://schemas.microsoft.com/office/drawing/2014/main" id="{A7DD0AE0-0582-DB4D-96D9-70EC8A60DD6C}"/>
                </a:ext>
              </a:extLst>
            </p:cNvPr>
            <p:cNvCxnSpPr>
              <a:stCxn id="7" idx="6"/>
              <a:endCxn id="11" idx="2"/>
            </p:cNvCxnSpPr>
            <p:nvPr/>
          </p:nvCxnSpPr>
          <p:spPr>
            <a:xfrm>
              <a:off x="2647214" y="4241096"/>
              <a:ext cx="79709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BB3683-9A2B-EA42-96CB-42E3A117B04D}"/>
                </a:ext>
              </a:extLst>
            </p:cNvPr>
            <p:cNvCxnSpPr>
              <a:stCxn id="11" idx="6"/>
              <a:endCxn id="13" idx="2"/>
            </p:cNvCxnSpPr>
            <p:nvPr/>
          </p:nvCxnSpPr>
          <p:spPr>
            <a:xfrm>
              <a:off x="4663511" y="4241096"/>
              <a:ext cx="79709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C2784E3-E161-4244-A3DC-2B50C5FD0974}"/>
                </a:ext>
              </a:extLst>
            </p:cNvPr>
            <p:cNvCxnSpPr>
              <a:stCxn id="13" idx="6"/>
              <a:endCxn id="15" idx="2"/>
            </p:cNvCxnSpPr>
            <p:nvPr/>
          </p:nvCxnSpPr>
          <p:spPr>
            <a:xfrm>
              <a:off x="6679808" y="4241096"/>
              <a:ext cx="797097"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B0BB1628-3961-014C-92BE-233DE754D634}"/>
              </a:ext>
            </a:extLst>
          </p:cNvPr>
          <p:cNvSpPr txBox="1"/>
          <p:nvPr/>
        </p:nvSpPr>
        <p:spPr>
          <a:xfrm>
            <a:off x="7687008" y="5112305"/>
            <a:ext cx="3068212" cy="523220"/>
          </a:xfrm>
          <a:prstGeom prst="rect">
            <a:avLst/>
          </a:prstGeom>
          <a:noFill/>
        </p:spPr>
        <p:txBody>
          <a:bodyPr wrap="none" rtlCol="0">
            <a:spAutoFit/>
          </a:bodyPr>
          <a:lstStyle/>
          <a:p>
            <a:pPr defTabSz="609585"/>
            <a:r>
              <a:rPr lang="en-EG" sz="2800">
                <a:solidFill>
                  <a:srgbClr val="002060"/>
                </a:solidFill>
                <a:latin typeface="Tahoma" panose="020B0604030504040204" pitchFamily="34" charset="0"/>
                <a:ea typeface="Tahoma" panose="020B0604030504040204" pitchFamily="34" charset="0"/>
                <a:cs typeface="Tahoma" panose="020B0604030504040204" pitchFamily="34" charset="0"/>
              </a:rPr>
              <a:t>Policy for </a:t>
            </a:r>
            <a:r>
              <a:rPr lang="en-EG" sz="2800" b="1">
                <a:solidFill>
                  <a:srgbClr val="002060"/>
                </a:solidFill>
                <a:latin typeface="Tahoma" panose="020B0604030504040204" pitchFamily="34" charset="0"/>
                <a:ea typeface="Tahoma" panose="020B0604030504040204" pitchFamily="34" charset="0"/>
                <a:cs typeface="Tahoma" panose="020B0604030504040204" pitchFamily="34" charset="0"/>
              </a:rPr>
              <a:t>Results</a:t>
            </a:r>
          </a:p>
        </p:txBody>
      </p:sp>
    </p:spTree>
    <p:extLst>
      <p:ext uri="{BB962C8B-B14F-4D97-AF65-F5344CB8AC3E}">
        <p14:creationId xmlns:p14="http://schemas.microsoft.com/office/powerpoint/2010/main" val="4176123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2B7412A2-7446-FE4B-A09E-A4598EE66FB9}"/>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val="0"/>
              </a:ext>
            </a:extLst>
          </a:blip>
          <a:srcRect/>
          <a:stretch>
            <a:fillRect/>
          </a:stretch>
        </p:blipFill>
        <p:spPr bwMode="auto">
          <a:xfrm>
            <a:off x="8111674" y="365125"/>
            <a:ext cx="3242127" cy="2127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F353971-E6F7-B24C-BC9C-F4CB5B24A268}"/>
              </a:ext>
            </a:extLst>
          </p:cNvPr>
          <p:cNvSpPr>
            <a:spLocks noGrp="1"/>
          </p:cNvSpPr>
          <p:nvPr>
            <p:ph type="title"/>
          </p:nvPr>
        </p:nvSpPr>
        <p:spPr/>
        <p:txBody>
          <a:bodyPr/>
          <a:lstStyle/>
          <a:p>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Canada</a:t>
            </a:r>
          </a:p>
        </p:txBody>
      </p:sp>
      <p:sp>
        <p:nvSpPr>
          <p:cNvPr id="3" name="Content Placeholder 2">
            <a:extLst>
              <a:ext uri="{FF2B5EF4-FFF2-40B4-BE49-F238E27FC236}">
                <a16:creationId xmlns:a16="http://schemas.microsoft.com/office/drawing/2014/main" id="{E6DC1314-9C26-2F47-B6F3-CF4C92C44EA9}"/>
              </a:ext>
            </a:extLst>
          </p:cNvPr>
          <p:cNvSpPr>
            <a:spLocks noGrp="1"/>
          </p:cNvSpPr>
          <p:nvPr>
            <p:ph idx="1"/>
          </p:nvPr>
        </p:nvSpPr>
        <p:spPr/>
        <p:txBody>
          <a:bodyPr>
            <a:normAutofit/>
          </a:bodyPr>
          <a:lstStyle/>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Internal Evaluation Units in most federal departments, with central leadership</a:t>
            </a:r>
            <a:r>
              <a:rPr lang="en-EG">
                <a:solidFill>
                  <a:srgbClr val="002060"/>
                </a:solidFill>
                <a:latin typeface="Tahoma" panose="020B0604030504040204" pitchFamily="34" charset="0"/>
                <a:ea typeface="Tahoma" panose="020B0604030504040204" pitchFamily="34" charset="0"/>
                <a:cs typeface="Tahoma" panose="020B0604030504040204" pitchFamily="34" charset="0"/>
              </a:rPr>
              <a:t> </a:t>
            </a:r>
          </a:p>
          <a:p>
            <a:pPr>
              <a:lnSpc>
                <a:spcPct val="150000"/>
              </a:lnSpc>
              <a:spcBef>
                <a:spcPts val="0"/>
              </a:spcBef>
              <a:spcAft>
                <a:spcPts val="1200"/>
              </a:spcAft>
            </a:pPr>
            <a:r>
              <a:rPr lang="en-EG">
                <a:solidFill>
                  <a:srgbClr val="002060"/>
                </a:solidFill>
                <a:latin typeface="Tahoma" panose="020B0604030504040204" pitchFamily="34" charset="0"/>
                <a:ea typeface="Tahoma" panose="020B0604030504040204" pitchFamily="34" charset="0"/>
                <a:cs typeface="Tahoma" panose="020B0604030504040204" pitchFamily="34" charset="0"/>
              </a:rPr>
              <a:t>Emphasis on both monitoring and evaluation</a:t>
            </a:r>
          </a:p>
          <a:p>
            <a:pPr>
              <a:lnSpc>
                <a:spcPct val="100000"/>
              </a:lnSpc>
              <a:spcBef>
                <a:spcPts val="0"/>
              </a:spcBef>
              <a:spcAft>
                <a:spcPts val="1200"/>
              </a:spcAft>
            </a:pPr>
            <a:r>
              <a:rPr lang="en-EG">
                <a:solidFill>
                  <a:srgbClr val="002060"/>
                </a:solidFill>
                <a:latin typeface="Tahoma" panose="020B0604030504040204" pitchFamily="34" charset="0"/>
                <a:ea typeface="Tahoma" panose="020B0604030504040204" pitchFamily="34" charset="0"/>
                <a:cs typeface="Tahoma" panose="020B0604030504040204" pitchFamily="34" charset="0"/>
              </a:rPr>
              <a:t>Well defined rules and expectations for performance management and evaluation</a:t>
            </a:r>
          </a:p>
          <a:p>
            <a:pPr>
              <a:lnSpc>
                <a:spcPct val="150000"/>
              </a:lnSpc>
              <a:spcBef>
                <a:spcPts val="0"/>
              </a:spcBef>
              <a:spcAft>
                <a:spcPts val="1200"/>
              </a:spcAft>
            </a:pPr>
            <a:r>
              <a:rPr lang="en-EG">
                <a:solidFill>
                  <a:srgbClr val="002060"/>
                </a:solidFill>
                <a:latin typeface="Tahoma" panose="020B0604030504040204" pitchFamily="34" charset="0"/>
                <a:ea typeface="Tahoma" panose="020B0604030504040204" pitchFamily="34" charset="0"/>
                <a:cs typeface="Tahoma" panose="020B0604030504040204" pitchFamily="34" charset="0"/>
              </a:rPr>
              <a:t>Formal requirements for using M&amp;E information in government</a:t>
            </a:r>
          </a:p>
          <a:p>
            <a:pPr marL="0" indent="0">
              <a:lnSpc>
                <a:spcPct val="150000"/>
              </a:lnSpc>
              <a:spcBef>
                <a:spcPts val="0"/>
              </a:spcBef>
              <a:spcAft>
                <a:spcPts val="1200"/>
              </a:spcAft>
              <a:buNone/>
            </a:pPr>
            <a:endParaRPr lang="en-EG">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a:extLst>
              <a:ext uri="{FF2B5EF4-FFF2-40B4-BE49-F238E27FC236}">
                <a16:creationId xmlns:a16="http://schemas.microsoft.com/office/drawing/2014/main" id="{2CF66F40-B277-D942-8532-24AE040FE92D}"/>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24</a:t>
            </a:fld>
            <a:endParaRPr lang="en-EG">
              <a:solidFill>
                <a:prstClr val="black">
                  <a:tint val="75000"/>
                </a:prstClr>
              </a:solidFill>
              <a:latin typeface="Calibri" panose="020F0502020204030204"/>
            </a:endParaRPr>
          </a:p>
        </p:txBody>
      </p:sp>
    </p:spTree>
    <p:extLst>
      <p:ext uri="{BB962C8B-B14F-4D97-AF65-F5344CB8AC3E}">
        <p14:creationId xmlns:p14="http://schemas.microsoft.com/office/powerpoint/2010/main" val="1294203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074" name="Picture 2" descr="Usa Flag Map transparent PNG - StickPNG">
            <a:extLst>
              <a:ext uri="{FF2B5EF4-FFF2-40B4-BE49-F238E27FC236}">
                <a16:creationId xmlns:a16="http://schemas.microsoft.com/office/drawing/2014/main" id="{72C48831-E76C-3440-80BF-34D7BB5F9EF8}"/>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val="0"/>
              </a:ext>
            </a:extLst>
          </a:blip>
          <a:srcRect/>
          <a:stretch>
            <a:fillRect/>
          </a:stretch>
        </p:blipFill>
        <p:spPr bwMode="auto">
          <a:xfrm>
            <a:off x="8113800" y="365126"/>
            <a:ext cx="3240000" cy="2033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B2CFB0-449C-8C42-B91D-C1F266CCA6CA}"/>
              </a:ext>
            </a:extLst>
          </p:cNvPr>
          <p:cNvSpPr>
            <a:spLocks noGrp="1"/>
          </p:cNvSpPr>
          <p:nvPr>
            <p:ph type="title"/>
          </p:nvPr>
        </p:nvSpPr>
        <p:spPr/>
        <p:txBody>
          <a:bodyPr/>
          <a:lstStyle/>
          <a:p>
            <a:r>
              <a:rPr lang="en-EG">
                <a:solidFill>
                  <a:srgbClr val="002060"/>
                </a:solidFill>
                <a:latin typeface="Tahoma" panose="020B0604030504040204" pitchFamily="34" charset="0"/>
                <a:ea typeface="Tahoma" panose="020B0604030504040204" pitchFamily="34" charset="0"/>
                <a:cs typeface="Tahoma" panose="020B0604030504040204" pitchFamily="34" charset="0"/>
              </a:rPr>
              <a:t>USA</a:t>
            </a:r>
          </a:p>
        </p:txBody>
      </p:sp>
      <p:sp>
        <p:nvSpPr>
          <p:cNvPr id="3" name="Content Placeholder 2">
            <a:extLst>
              <a:ext uri="{FF2B5EF4-FFF2-40B4-BE49-F238E27FC236}">
                <a16:creationId xmlns:a16="http://schemas.microsoft.com/office/drawing/2014/main" id="{15B88F10-4502-3245-920D-65CD5DDE1B21}"/>
              </a:ext>
            </a:extLst>
          </p:cNvPr>
          <p:cNvSpPr>
            <a:spLocks noGrp="1"/>
          </p:cNvSpPr>
          <p:nvPr>
            <p:ph idx="1"/>
          </p:nvPr>
        </p:nvSpPr>
        <p:spPr/>
        <p:txBody>
          <a:bodyPr vert="horz" lIns="91440" tIns="45720" rIns="91440" bIns="45720" rtlCol="0">
            <a:normAutofit/>
          </a:bodyPr>
          <a:lstStyle/>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Foundations for Evidence-Based Policymaking Act of 2018</a:t>
            </a:r>
          </a:p>
          <a:p>
            <a:pPr lvl="1">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A systematic plan for identifying and addressing policy questions:</a:t>
            </a:r>
          </a:p>
          <a:p>
            <a:pPr lvl="2">
              <a:lnSpc>
                <a:spcPct val="100000"/>
              </a:lnSpc>
              <a:spcBef>
                <a:spcPts val="0"/>
              </a:spcBef>
              <a:spcAft>
                <a:spcPts val="1200"/>
              </a:spcAft>
            </a:pP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Questions for developing evidence to support policymaking;</a:t>
            </a:r>
          </a:p>
          <a:p>
            <a:pPr lvl="2">
              <a:lnSpc>
                <a:spcPct val="100000"/>
              </a:lnSpc>
              <a:spcBef>
                <a:spcPts val="0"/>
              </a:spcBef>
              <a:spcAft>
                <a:spcPts val="1200"/>
              </a:spcAft>
            </a:pP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Data to be collected, used, or acquired to facilitate the use of evidence in policymaking;</a:t>
            </a:r>
          </a:p>
          <a:p>
            <a:pPr lvl="2">
              <a:lnSpc>
                <a:spcPct val="100000"/>
              </a:lnSpc>
              <a:spcBef>
                <a:spcPts val="0"/>
              </a:spcBef>
              <a:spcAft>
                <a:spcPts val="1200"/>
              </a:spcAft>
            </a:pP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Methods and analytical approaches that may be used to develop evidence to support policymaking; and</a:t>
            </a:r>
          </a:p>
          <a:p>
            <a:pPr lvl="2">
              <a:lnSpc>
                <a:spcPct val="100000"/>
              </a:lnSpc>
              <a:spcBef>
                <a:spcPts val="0"/>
              </a:spcBef>
              <a:spcAft>
                <a:spcPts val="1200"/>
              </a:spcAft>
            </a:pP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Challenges to developing evidence to support policymaking.</a:t>
            </a:r>
          </a:p>
        </p:txBody>
      </p:sp>
      <p:sp>
        <p:nvSpPr>
          <p:cNvPr id="4" name="Slide Number Placeholder 3">
            <a:extLst>
              <a:ext uri="{FF2B5EF4-FFF2-40B4-BE49-F238E27FC236}">
                <a16:creationId xmlns:a16="http://schemas.microsoft.com/office/drawing/2014/main" id="{26F9B1DB-CA9B-9148-95FF-30433ECEF928}"/>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25</a:t>
            </a:fld>
            <a:endParaRPr lang="en-EG">
              <a:solidFill>
                <a:prstClr val="black">
                  <a:tint val="75000"/>
                </a:prstClr>
              </a:solidFill>
              <a:latin typeface="Calibri" panose="020F0502020204030204"/>
            </a:endParaRPr>
          </a:p>
        </p:txBody>
      </p:sp>
    </p:spTree>
    <p:extLst>
      <p:ext uri="{BB962C8B-B14F-4D97-AF65-F5344CB8AC3E}">
        <p14:creationId xmlns:p14="http://schemas.microsoft.com/office/powerpoint/2010/main" val="3365466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074" name="Picture 2" descr="Usa Flag Map transparent PNG - StickPNG">
            <a:extLst>
              <a:ext uri="{FF2B5EF4-FFF2-40B4-BE49-F238E27FC236}">
                <a16:creationId xmlns:a16="http://schemas.microsoft.com/office/drawing/2014/main" id="{72C48831-E76C-3440-80BF-34D7BB5F9EF8}"/>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val="0"/>
              </a:ext>
            </a:extLst>
          </a:blip>
          <a:srcRect/>
          <a:stretch>
            <a:fillRect/>
          </a:stretch>
        </p:blipFill>
        <p:spPr bwMode="auto">
          <a:xfrm>
            <a:off x="8113800" y="365126"/>
            <a:ext cx="3240000" cy="20332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4B2CFB0-449C-8C42-B91D-C1F266CCA6CA}"/>
              </a:ext>
            </a:extLst>
          </p:cNvPr>
          <p:cNvSpPr>
            <a:spLocks noGrp="1"/>
          </p:cNvSpPr>
          <p:nvPr>
            <p:ph type="title"/>
          </p:nvPr>
        </p:nvSpPr>
        <p:spPr/>
        <p:txBody>
          <a:bodyPr/>
          <a:lstStyle/>
          <a:p>
            <a:r>
              <a:rPr lang="en-EG">
                <a:solidFill>
                  <a:srgbClr val="002060"/>
                </a:solidFill>
                <a:latin typeface="Tahoma" panose="020B0604030504040204" pitchFamily="34" charset="0"/>
                <a:ea typeface="Tahoma" panose="020B0604030504040204" pitchFamily="34" charset="0"/>
                <a:cs typeface="Tahoma" panose="020B0604030504040204" pitchFamily="34" charset="0"/>
              </a:rPr>
              <a:t>USA</a:t>
            </a:r>
          </a:p>
        </p:txBody>
      </p:sp>
      <p:sp>
        <p:nvSpPr>
          <p:cNvPr id="3" name="Content Placeholder 2">
            <a:extLst>
              <a:ext uri="{FF2B5EF4-FFF2-40B4-BE49-F238E27FC236}">
                <a16:creationId xmlns:a16="http://schemas.microsoft.com/office/drawing/2014/main" id="{15B88F10-4502-3245-920D-65CD5DDE1B21}"/>
              </a:ext>
            </a:extLst>
          </p:cNvPr>
          <p:cNvSpPr>
            <a:spLocks noGrp="1"/>
          </p:cNvSpPr>
          <p:nvPr>
            <p:ph idx="1"/>
          </p:nvPr>
        </p:nvSpPr>
        <p:spPr/>
        <p:txBody>
          <a:bodyPr vert="horz" lIns="91440" tIns="45720" rIns="91440" bIns="45720" rtlCol="0">
            <a:normAutofit/>
          </a:bodyPr>
          <a:lstStyle/>
          <a:p>
            <a:pPr lvl="1">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F</a:t>
            </a: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or every major federal agency:</a:t>
            </a:r>
          </a:p>
          <a:p>
            <a:pPr lvl="2">
              <a:lnSpc>
                <a:spcPct val="100000"/>
              </a:lnSpc>
              <a:spcBef>
                <a:spcPts val="0"/>
              </a:spcBef>
              <a:spcAft>
                <a:spcPts val="1200"/>
              </a:spcAft>
            </a:pP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Evaluation Plan;</a:t>
            </a:r>
          </a:p>
          <a:p>
            <a:pPr lvl="2">
              <a:lnSpc>
                <a:spcPct val="100000"/>
              </a:lnSpc>
              <a:spcBef>
                <a:spcPts val="0"/>
              </a:spcBef>
              <a:spcAft>
                <a:spcPts val="1200"/>
              </a:spcAft>
            </a:pP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Evaluation Officer;</a:t>
            </a:r>
          </a:p>
          <a:p>
            <a:pPr lvl="2">
              <a:lnSpc>
                <a:spcPct val="100000"/>
              </a:lnSpc>
              <a:spcBef>
                <a:spcPts val="0"/>
              </a:spcBef>
              <a:spcAft>
                <a:spcPts val="1200"/>
              </a:spcAft>
            </a:pP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Chief Data Officer;</a:t>
            </a:r>
          </a:p>
          <a:p>
            <a:pPr lvl="2">
              <a:lnSpc>
                <a:spcPct val="100000"/>
              </a:lnSpc>
              <a:spcBef>
                <a:spcPts val="0"/>
              </a:spcBef>
              <a:spcAft>
                <a:spcPts val="1200"/>
              </a:spcAft>
            </a:pP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Chief Information Officer;</a:t>
            </a:r>
          </a:p>
          <a:p>
            <a:pPr lvl="2">
              <a:lnSpc>
                <a:spcPct val="100000"/>
              </a:lnSpc>
              <a:spcBef>
                <a:spcPts val="0"/>
              </a:spcBef>
              <a:spcAft>
                <a:spcPts val="1200"/>
              </a:spcAft>
            </a:pP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Chief Performance Officer; and</a:t>
            </a:r>
          </a:p>
          <a:p>
            <a:pPr lvl="2">
              <a:lnSpc>
                <a:spcPct val="100000"/>
              </a:lnSpc>
              <a:spcBef>
                <a:spcPts val="0"/>
              </a:spcBef>
              <a:spcAft>
                <a:spcPts val="1200"/>
              </a:spcAft>
            </a:pP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Advisory Committee on Data for Evidence Building </a:t>
            </a:r>
            <a:r>
              <a:rPr lang="en-US" sz="210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to review, analyze, and make recommendations on how to promote the use of federal data for evidence building.</a:t>
            </a:r>
            <a:r>
              <a:rPr lang="en-US" sz="2100" dirty="0">
                <a:solidFill>
                  <a:srgbClr val="002060"/>
                </a:solidFill>
                <a:latin typeface="Tahoma" panose="020B0604030504040204" pitchFamily="34" charset="0"/>
                <a:ea typeface="Tahoma" panose="020B0604030504040204" pitchFamily="34" charset="0"/>
                <a:cs typeface="Tahoma" panose="020B0604030504040204" pitchFamily="34" charset="0"/>
              </a:rPr>
              <a:t>”</a:t>
            </a:r>
            <a:r>
              <a:rPr lang="en-EG" sz="2100" dirty="0">
                <a:solidFill>
                  <a:srgbClr val="002060"/>
                </a:solidFill>
                <a:latin typeface="Tahoma" panose="020B0604030504040204" pitchFamily="34" charset="0"/>
                <a:ea typeface="Tahoma" panose="020B0604030504040204" pitchFamily="34" charset="0"/>
                <a:cs typeface="Tahoma" panose="020B0604030504040204" pitchFamily="34" charset="0"/>
              </a:rPr>
              <a:t> </a:t>
            </a:r>
          </a:p>
        </p:txBody>
      </p:sp>
      <p:sp>
        <p:nvSpPr>
          <p:cNvPr id="4" name="Slide Number Placeholder 3">
            <a:extLst>
              <a:ext uri="{FF2B5EF4-FFF2-40B4-BE49-F238E27FC236}">
                <a16:creationId xmlns:a16="http://schemas.microsoft.com/office/drawing/2014/main" id="{BA234781-7D43-2149-8EDD-3DC6D4E3C5CC}"/>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26</a:t>
            </a:fld>
            <a:endParaRPr lang="en-EG">
              <a:solidFill>
                <a:prstClr val="black">
                  <a:tint val="75000"/>
                </a:prstClr>
              </a:solidFill>
              <a:latin typeface="Calibri" panose="020F0502020204030204"/>
            </a:endParaRPr>
          </a:p>
        </p:txBody>
      </p:sp>
    </p:spTree>
    <p:extLst>
      <p:ext uri="{BB962C8B-B14F-4D97-AF65-F5344CB8AC3E}">
        <p14:creationId xmlns:p14="http://schemas.microsoft.com/office/powerpoint/2010/main" val="1254411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53971-E6F7-B24C-BC9C-F4CB5B24A268}"/>
              </a:ext>
            </a:extLst>
          </p:cNvPr>
          <p:cNvSpPr>
            <a:spLocks noGrp="1"/>
          </p:cNvSpPr>
          <p:nvPr>
            <p:ph type="title"/>
          </p:nvPr>
        </p:nvSpPr>
        <p:spPr/>
        <p:txBody>
          <a:bodyPr/>
          <a:lstStyle/>
          <a:p>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Netherlands</a:t>
            </a:r>
          </a:p>
        </p:txBody>
      </p:sp>
      <p:sp>
        <p:nvSpPr>
          <p:cNvPr id="3" name="Content Placeholder 2">
            <a:extLst>
              <a:ext uri="{FF2B5EF4-FFF2-40B4-BE49-F238E27FC236}">
                <a16:creationId xmlns:a16="http://schemas.microsoft.com/office/drawing/2014/main" id="{E6DC1314-9C26-2F47-B6F3-CF4C92C44EA9}"/>
              </a:ext>
            </a:extLst>
          </p:cNvPr>
          <p:cNvSpPr>
            <a:spLocks noGrp="1"/>
          </p:cNvSpPr>
          <p:nvPr>
            <p:ph idx="1"/>
          </p:nvPr>
        </p:nvSpPr>
        <p:spPr/>
        <p:txBody>
          <a:bodyPr vert="horz" lIns="91440" tIns="45720" rIns="91440" bIns="45720" rtlCol="0">
            <a:normAutofit/>
          </a:bodyPr>
          <a:lstStyle/>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Government Accounts Act 2016</a:t>
            </a: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 Section 3.1</a:t>
            </a:r>
          </a:p>
          <a:p>
            <a:pPr lvl="1">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“proposals, intentions and undertakings” submitted by ministries to the parliament for financing and approval “</a:t>
            </a: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contain explanatory notes detailing</a:t>
            </a: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EG"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lvl="2">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the objectives, effectiveness and efficiency they seek to achieve; </a:t>
            </a:r>
          </a:p>
          <a:p>
            <a:pPr lvl="2">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the instruments used for this purpose; </a:t>
            </a:r>
          </a:p>
          <a:p>
            <a:pPr lvl="2">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the financial implications for central government and, where possible, the financial implications for other sections of society.” </a:t>
            </a:r>
          </a:p>
        </p:txBody>
      </p:sp>
      <p:sp>
        <p:nvSpPr>
          <p:cNvPr id="4" name="Slide Number Placeholder 3">
            <a:extLst>
              <a:ext uri="{FF2B5EF4-FFF2-40B4-BE49-F238E27FC236}">
                <a16:creationId xmlns:a16="http://schemas.microsoft.com/office/drawing/2014/main" id="{9489FB5B-4CC2-7541-91FA-5C4C603F4CA5}"/>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27</a:t>
            </a:fld>
            <a:endParaRPr lang="en-EG">
              <a:solidFill>
                <a:prstClr val="black">
                  <a:tint val="75000"/>
                </a:prstClr>
              </a:solidFill>
              <a:latin typeface="Calibri" panose="020F0502020204030204"/>
            </a:endParaRPr>
          </a:p>
        </p:txBody>
      </p:sp>
      <p:pic>
        <p:nvPicPr>
          <p:cNvPr id="5" name="Picture 4">
            <a:extLst>
              <a:ext uri="{FF2B5EF4-FFF2-40B4-BE49-F238E27FC236}">
                <a16:creationId xmlns:a16="http://schemas.microsoft.com/office/drawing/2014/main" id="{5A144F22-5E48-AB48-8743-40CD3A67C3C8}"/>
              </a:ext>
            </a:extLst>
          </p:cNvPr>
          <p:cNvPicPr>
            <a:picLocks noChangeAspect="1" noChangeArrowheads="1"/>
          </p:cNvPicPr>
          <p:nvPr/>
        </p:nvPicPr>
        <p:blipFill>
          <a:blip r:embed="rId3" cstate="print">
            <a:alphaModFix amt="70000"/>
            <a:extLst>
              <a:ext uri="{28A0092B-C50C-407E-A947-70E740481C1C}">
                <a14:useLocalDpi xmlns:a14="http://schemas.microsoft.com/office/drawing/2010/main" val="0"/>
              </a:ext>
            </a:extLst>
          </a:blip>
          <a:srcRect/>
          <a:stretch>
            <a:fillRect/>
          </a:stretch>
        </p:blipFill>
        <p:spPr bwMode="auto">
          <a:xfrm>
            <a:off x="9193800" y="327025"/>
            <a:ext cx="2160000" cy="218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978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38255D3-617F-CC40-BAB8-0785B3323734}"/>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val="0"/>
              </a:ext>
            </a:extLst>
          </a:blip>
          <a:srcRect/>
          <a:stretch>
            <a:fillRect/>
          </a:stretch>
        </p:blipFill>
        <p:spPr bwMode="auto">
          <a:xfrm>
            <a:off x="9193800" y="365125"/>
            <a:ext cx="2160000" cy="30003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F353971-E6F7-B24C-BC9C-F4CB5B24A268}"/>
              </a:ext>
            </a:extLst>
          </p:cNvPr>
          <p:cNvSpPr>
            <a:spLocks noGrp="1"/>
          </p:cNvSpPr>
          <p:nvPr>
            <p:ph type="title"/>
          </p:nvPr>
        </p:nvSpPr>
        <p:spPr/>
        <p:txBody>
          <a:bodyPr/>
          <a:lstStyle/>
          <a:p>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United Kingdom</a:t>
            </a:r>
          </a:p>
        </p:txBody>
      </p:sp>
      <p:sp>
        <p:nvSpPr>
          <p:cNvPr id="3" name="Content Placeholder 2">
            <a:extLst>
              <a:ext uri="{FF2B5EF4-FFF2-40B4-BE49-F238E27FC236}">
                <a16:creationId xmlns:a16="http://schemas.microsoft.com/office/drawing/2014/main" id="{E6DC1314-9C26-2F47-B6F3-CF4C92C44EA9}"/>
              </a:ext>
            </a:extLst>
          </p:cNvPr>
          <p:cNvSpPr>
            <a:spLocks noGrp="1"/>
          </p:cNvSpPr>
          <p:nvPr>
            <p:ph idx="1"/>
          </p:nvPr>
        </p:nvSpPr>
        <p:spPr/>
        <p:txBody>
          <a:bodyPr vert="horz" lIns="91440" tIns="45720" rIns="91440" bIns="45720" rtlCol="0">
            <a:normAutofit/>
          </a:bodyPr>
          <a:lstStyle/>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What Works Network, 2013</a:t>
            </a:r>
            <a:endParaRPr lang="en-EG" dirty="0">
              <a:solidFill>
                <a:srgbClr val="002060"/>
              </a:solidFill>
              <a:latin typeface="Tahoma" panose="020B0604030504040204" pitchFamily="34" charset="0"/>
              <a:ea typeface="Tahoma" panose="020B0604030504040204" pitchFamily="34" charset="0"/>
              <a:cs typeface="Tahoma" panose="020B0604030504040204" pitchFamily="34" charset="0"/>
            </a:endParaRPr>
          </a:p>
          <a:p>
            <a:pPr lvl="1">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“to ensure that spending and practice in public services is informed by the best available evidence</a:t>
            </a: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a:t>
            </a:r>
          </a:p>
          <a:p>
            <a:pPr lvl="1">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P</a:t>
            </a: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olicy areas </a:t>
            </a: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include health, education, local economic growth, children’s social care, …</a:t>
            </a:r>
          </a:p>
          <a:p>
            <a:pPr lvl="1">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More than £250 billion of public spending</a:t>
            </a:r>
          </a:p>
        </p:txBody>
      </p:sp>
      <p:sp>
        <p:nvSpPr>
          <p:cNvPr id="4" name="Slide Number Placeholder 3">
            <a:extLst>
              <a:ext uri="{FF2B5EF4-FFF2-40B4-BE49-F238E27FC236}">
                <a16:creationId xmlns:a16="http://schemas.microsoft.com/office/drawing/2014/main" id="{12601519-449E-804F-8C41-4C28901252A0}"/>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28</a:t>
            </a:fld>
            <a:endParaRPr lang="en-EG">
              <a:solidFill>
                <a:prstClr val="black">
                  <a:tint val="75000"/>
                </a:prstClr>
              </a:solidFill>
              <a:latin typeface="Calibri" panose="020F0502020204030204"/>
            </a:endParaRPr>
          </a:p>
        </p:txBody>
      </p:sp>
    </p:spTree>
    <p:extLst>
      <p:ext uri="{BB962C8B-B14F-4D97-AF65-F5344CB8AC3E}">
        <p14:creationId xmlns:p14="http://schemas.microsoft.com/office/powerpoint/2010/main" val="2814000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938255D3-617F-CC40-BAB8-0785B3323734}"/>
              </a:ext>
            </a:extLst>
          </p:cNvPr>
          <p:cNvPicPr>
            <a:picLocks noChangeAspect="1" noChangeArrowheads="1"/>
          </p:cNvPicPr>
          <p:nvPr/>
        </p:nvPicPr>
        <p:blipFill>
          <a:blip r:embed="rId3" cstate="print">
            <a:alphaModFix amt="50000"/>
            <a:extLst>
              <a:ext uri="{28A0092B-C50C-407E-A947-70E740481C1C}">
                <a14:useLocalDpi xmlns:a14="http://schemas.microsoft.com/office/drawing/2010/main" val="0"/>
              </a:ext>
            </a:extLst>
          </a:blip>
          <a:srcRect/>
          <a:stretch>
            <a:fillRect/>
          </a:stretch>
        </p:blipFill>
        <p:spPr bwMode="auto">
          <a:xfrm>
            <a:off x="9193800" y="365125"/>
            <a:ext cx="2160000" cy="30003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F353971-E6F7-B24C-BC9C-F4CB5B24A268}"/>
              </a:ext>
            </a:extLst>
          </p:cNvPr>
          <p:cNvSpPr>
            <a:spLocks noGrp="1"/>
          </p:cNvSpPr>
          <p:nvPr>
            <p:ph type="title"/>
          </p:nvPr>
        </p:nvSpPr>
        <p:spPr/>
        <p:txBody>
          <a:bodyPr/>
          <a:lstStyle/>
          <a:p>
            <a:r>
              <a:rPr lang="en-EG">
                <a:solidFill>
                  <a:srgbClr val="002060"/>
                </a:solidFill>
                <a:latin typeface="Tahoma" panose="020B0604030504040204" pitchFamily="34" charset="0"/>
                <a:ea typeface="Tahoma" panose="020B0604030504040204" pitchFamily="34" charset="0"/>
                <a:cs typeface="Tahoma" panose="020B0604030504040204" pitchFamily="34" charset="0"/>
              </a:rPr>
              <a:t>The UK</a:t>
            </a:r>
          </a:p>
        </p:txBody>
      </p:sp>
      <p:sp>
        <p:nvSpPr>
          <p:cNvPr id="3" name="Content Placeholder 2">
            <a:extLst>
              <a:ext uri="{FF2B5EF4-FFF2-40B4-BE49-F238E27FC236}">
                <a16:creationId xmlns:a16="http://schemas.microsoft.com/office/drawing/2014/main" id="{E6DC1314-9C26-2F47-B6F3-CF4C92C44EA9}"/>
              </a:ext>
            </a:extLst>
          </p:cNvPr>
          <p:cNvSpPr>
            <a:spLocks noGrp="1"/>
          </p:cNvSpPr>
          <p:nvPr>
            <p:ph idx="1"/>
          </p:nvPr>
        </p:nvSpPr>
        <p:spPr/>
        <p:txBody>
          <a:bodyPr vert="horz" lIns="91440" tIns="45720" rIns="91440" bIns="45720" rtlCol="0">
            <a:normAutofit/>
          </a:bodyPr>
          <a:lstStyle/>
          <a:p>
            <a:pPr lvl="1">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Advice to ministers and civil service leaders on what evidence shows to be cost effective in delivering policy outcomes, drawing on the findings of the What Works Centres;</a:t>
            </a:r>
          </a:p>
          <a:p>
            <a:pPr lvl="1">
              <a:lnSpc>
                <a:spcPct val="100000"/>
              </a:lnSpc>
              <a:spcBef>
                <a:spcPts val="0"/>
              </a:spcBef>
              <a:spcAft>
                <a:spcPts val="1200"/>
              </a:spcAft>
            </a:pPr>
            <a:r>
              <a:rPr lang="en-EG" u="sng" dirty="0">
                <a:solidFill>
                  <a:srgbClr val="002060"/>
                </a:solidFill>
                <a:latin typeface="Tahoma" panose="020B0604030504040204" pitchFamily="34" charset="0"/>
                <a:ea typeface="Tahoma" panose="020B0604030504040204" pitchFamily="34" charset="0"/>
                <a:cs typeface="Tahoma" panose="020B0604030504040204" pitchFamily="34" charset="0"/>
              </a:rPr>
              <a:t>Cross-Government Trial Advice Pane</a:t>
            </a: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l, providing a free advisory service to civil servants to test the efficacy of policies and programmes;</a:t>
            </a:r>
          </a:p>
          <a:p>
            <a:pPr lvl="1">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Supporting civil service with the skills and commitment to use evidence effectively by providing training and technical support.</a:t>
            </a:r>
          </a:p>
        </p:txBody>
      </p:sp>
      <p:sp>
        <p:nvSpPr>
          <p:cNvPr id="4" name="Slide Number Placeholder 3">
            <a:extLst>
              <a:ext uri="{FF2B5EF4-FFF2-40B4-BE49-F238E27FC236}">
                <a16:creationId xmlns:a16="http://schemas.microsoft.com/office/drawing/2014/main" id="{33453B9F-787C-2D42-B529-8B644C41BD07}"/>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29</a:t>
            </a:fld>
            <a:endParaRPr lang="en-EG">
              <a:solidFill>
                <a:prstClr val="black">
                  <a:tint val="75000"/>
                </a:prstClr>
              </a:solidFill>
              <a:latin typeface="Calibri" panose="020F0502020204030204"/>
            </a:endParaRPr>
          </a:p>
        </p:txBody>
      </p:sp>
    </p:spTree>
    <p:extLst>
      <p:ext uri="{BB962C8B-B14F-4D97-AF65-F5344CB8AC3E}">
        <p14:creationId xmlns:p14="http://schemas.microsoft.com/office/powerpoint/2010/main" val="3181824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2900" b="1" dirty="0">
                <a:solidFill>
                  <a:srgbClr val="820000"/>
                </a:solidFill>
                <a:latin typeface="Garamond" panose="02020404030301010803" pitchFamily="18" charset="0"/>
              </a:rPr>
              <a:t>Patricia Paskov </a:t>
            </a:r>
          </a:p>
          <a:p>
            <a:pPr algn="ctr">
              <a:spcAft>
                <a:spcPts val="1800"/>
              </a:spcAft>
            </a:pPr>
            <a:r>
              <a:rPr lang="en-AU" sz="2500" i="1" dirty="0">
                <a:latin typeface="Garamond" panose="02020404030301010803" pitchFamily="18" charset="0"/>
              </a:rPr>
              <a:t> Analyst in the Impact Evaluation Unit of the Development Research Group, World Bank, USA</a:t>
            </a:r>
            <a:br>
              <a:rPr lang="nl-NL" sz="3600" dirty="0">
                <a:latin typeface="Garamond" panose="02020404030301010803" pitchFamily="18" charset="0"/>
              </a:rPr>
            </a:br>
            <a:endParaRPr lang="nl-NL" sz="3600" dirty="0">
              <a:latin typeface="Garamond" panose="02020404030301010803" pitchFamily="18" charset="0"/>
            </a:endParaRPr>
          </a:p>
        </p:txBody>
      </p:sp>
      <p:sp>
        <p:nvSpPr>
          <p:cNvPr id="13" name="Tekstvak 14">
            <a:extLst>
              <a:ext uri="{FF2B5EF4-FFF2-40B4-BE49-F238E27FC236}">
                <a16:creationId xmlns:a16="http://schemas.microsoft.com/office/drawing/2014/main" id="{74A62895-764F-49FF-9F34-65DE46DAA367}"/>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1" name="Tekstvak 5">
            <a:extLst>
              <a:ext uri="{FF2B5EF4-FFF2-40B4-BE49-F238E27FC236}">
                <a16:creationId xmlns:a16="http://schemas.microsoft.com/office/drawing/2014/main" id="{92A72207-1788-41FD-B3EC-A6DA58DCD3E9}"/>
              </a:ext>
            </a:extLst>
          </p:cNvPr>
          <p:cNvSpPr txBox="1">
            <a:spLocks/>
          </p:cNvSpPr>
          <p:nvPr/>
        </p:nvSpPr>
        <p:spPr>
          <a:xfrm>
            <a:off x="4428309" y="-19281"/>
            <a:ext cx="7670800" cy="769441"/>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p:txBody>
      </p:sp>
    </p:spTree>
    <p:extLst>
      <p:ext uri="{BB962C8B-B14F-4D97-AF65-F5344CB8AC3E}">
        <p14:creationId xmlns:p14="http://schemas.microsoft.com/office/powerpoint/2010/main" val="127315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22646-3239-8E48-9F8C-C44F67AFA5FD}"/>
              </a:ext>
            </a:extLst>
          </p:cNvPr>
          <p:cNvSpPr>
            <a:spLocks noGrp="1"/>
          </p:cNvSpPr>
          <p:nvPr>
            <p:ph type="title"/>
          </p:nvPr>
        </p:nvSpPr>
        <p:spPr/>
        <p:txBody>
          <a:bodyPr/>
          <a:lstStyle/>
          <a:p>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Trans-country Initiatives</a:t>
            </a:r>
          </a:p>
        </p:txBody>
      </p:sp>
      <p:sp>
        <p:nvSpPr>
          <p:cNvPr id="7" name="Content Placeholder 6">
            <a:extLst>
              <a:ext uri="{FF2B5EF4-FFF2-40B4-BE49-F238E27FC236}">
                <a16:creationId xmlns:a16="http://schemas.microsoft.com/office/drawing/2014/main" id="{387F7A99-FFB9-3644-87FE-8C52D66F9EC5}"/>
              </a:ext>
            </a:extLst>
          </p:cNvPr>
          <p:cNvSpPr>
            <a:spLocks noGrp="1"/>
          </p:cNvSpPr>
          <p:nvPr>
            <p:ph idx="1"/>
          </p:nvPr>
        </p:nvSpPr>
        <p:spPr/>
        <p:txBody>
          <a:bodyPr vert="horz" lIns="91440" tIns="45720" rIns="91440" bIns="45720" rtlCol="0">
            <a:normAutofit/>
          </a:bodyPr>
          <a:lstStyle/>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AESIS Network: The Network for Advancing and Evaluating the Societal Impact of Science </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APEA: Asia-Pacific Evaluation Association</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AfrEA: African Evaluation Association</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EvalMENA: The MENA Evaluators Network</a:t>
            </a:r>
          </a:p>
          <a:p>
            <a:pPr>
              <a:lnSpc>
                <a:spcPct val="100000"/>
              </a:lnSpc>
              <a:spcBef>
                <a:spcPts val="0"/>
              </a:spcBef>
              <a:spcAft>
                <a:spcPts val="1200"/>
              </a:spcAft>
            </a:pPr>
            <a:endParaRPr lang="en-EG"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id="{D9CFE405-91DE-9144-83F7-760A6DB944AB}"/>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30</a:t>
            </a:fld>
            <a:endParaRPr lang="en-EG">
              <a:solidFill>
                <a:prstClr val="black">
                  <a:tint val="75000"/>
                </a:prstClr>
              </a:solidFill>
              <a:latin typeface="Calibri" panose="020F0502020204030204"/>
            </a:endParaRPr>
          </a:p>
        </p:txBody>
      </p:sp>
    </p:spTree>
    <p:extLst>
      <p:ext uri="{BB962C8B-B14F-4D97-AF65-F5344CB8AC3E}">
        <p14:creationId xmlns:p14="http://schemas.microsoft.com/office/powerpoint/2010/main" val="37815658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22646-3239-8E48-9F8C-C44F67AFA5FD}"/>
              </a:ext>
            </a:extLst>
          </p:cNvPr>
          <p:cNvSpPr>
            <a:spLocks noGrp="1"/>
          </p:cNvSpPr>
          <p:nvPr>
            <p:ph type="title"/>
          </p:nvPr>
        </p:nvSpPr>
        <p:spPr/>
        <p:txBody>
          <a:bodyPr/>
          <a:lstStyle/>
          <a:p>
            <a:r>
              <a:rPr lang="en-EG">
                <a:solidFill>
                  <a:srgbClr val="002060"/>
                </a:solidFill>
                <a:latin typeface="Tahoma" panose="020B0604030504040204" pitchFamily="34" charset="0"/>
                <a:ea typeface="Tahoma" panose="020B0604030504040204" pitchFamily="34" charset="0"/>
                <a:cs typeface="Tahoma" panose="020B0604030504040204" pitchFamily="34" charset="0"/>
              </a:rPr>
              <a:t>Globally</a:t>
            </a:r>
          </a:p>
        </p:txBody>
      </p:sp>
      <p:sp>
        <p:nvSpPr>
          <p:cNvPr id="2" name="Slide Number Placeholder 1">
            <a:extLst>
              <a:ext uri="{FF2B5EF4-FFF2-40B4-BE49-F238E27FC236}">
                <a16:creationId xmlns:a16="http://schemas.microsoft.com/office/drawing/2014/main" id="{AEEEDEB2-5C1B-7749-9378-628FEF315B1E}"/>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31</a:t>
            </a:fld>
            <a:endParaRPr lang="en-EG">
              <a:solidFill>
                <a:prstClr val="black">
                  <a:tint val="75000"/>
                </a:prstClr>
              </a:solidFill>
              <a:latin typeface="Calibri" panose="020F0502020204030204"/>
            </a:endParaRPr>
          </a:p>
        </p:txBody>
      </p:sp>
      <p:pic>
        <p:nvPicPr>
          <p:cNvPr id="8" name="Picture 6" descr="Home | International Organization for Cooperation in Evaluation">
            <a:extLst>
              <a:ext uri="{FF2B5EF4-FFF2-40B4-BE49-F238E27FC236}">
                <a16:creationId xmlns:a16="http://schemas.microsoft.com/office/drawing/2014/main" id="{8DABA070-D7D0-0E4D-88FA-E214FC09D7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5871" y="2460741"/>
            <a:ext cx="1440000" cy="6545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he effects of vouchers for essential household items on child health,  mental health, resilience, and social cohesion among internally displaced  persons in the Democratic Republic of Congo">
            <a:extLst>
              <a:ext uri="{FF2B5EF4-FFF2-40B4-BE49-F238E27FC236}">
                <a16:creationId xmlns:a16="http://schemas.microsoft.com/office/drawing/2014/main" id="{F7B7F40A-0A12-0247-A21C-40C6FFE8BC5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07" t="19207" r="70926" b="18525"/>
          <a:stretch/>
        </p:blipFill>
        <p:spPr bwMode="auto">
          <a:xfrm>
            <a:off x="4413540" y="2126029"/>
            <a:ext cx="108000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CLEAR-AA Wits Vacancies | Articles | Africa Evidence Network">
            <a:extLst>
              <a:ext uri="{FF2B5EF4-FFF2-40B4-BE49-F238E27FC236}">
                <a16:creationId xmlns:a16="http://schemas.microsoft.com/office/drawing/2014/main" id="{AB051A32-A3C5-8F43-9D1F-ADDD1684986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2045"/>
          <a:stretch/>
        </p:blipFill>
        <p:spPr bwMode="auto">
          <a:xfrm>
            <a:off x="6039211" y="2324021"/>
            <a:ext cx="1620000" cy="842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DEAS">
            <a:extLst>
              <a:ext uri="{FF2B5EF4-FFF2-40B4-BE49-F238E27FC236}">
                <a16:creationId xmlns:a16="http://schemas.microsoft.com/office/drawing/2014/main" id="{1552E9E9-854C-AC4C-9F58-63F9608D8E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072107"/>
            <a:ext cx="1260000" cy="143181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E8A2FBD-1753-7B45-9B9E-6534E5D81F9D}"/>
              </a:ext>
            </a:extLst>
          </p:cNvPr>
          <p:cNvSpPr txBox="1"/>
          <p:nvPr/>
        </p:nvSpPr>
        <p:spPr>
          <a:xfrm>
            <a:off x="1039935" y="3461904"/>
            <a:ext cx="742511" cy="400110"/>
          </a:xfrm>
          <a:prstGeom prst="rect">
            <a:avLst/>
          </a:prstGeom>
          <a:noFill/>
        </p:spPr>
        <p:txBody>
          <a:bodyPr wrap="none" rtlCol="0">
            <a:spAutoFit/>
          </a:bodyPr>
          <a:lstStyle/>
          <a:p>
            <a:pPr defTabSz="609585"/>
            <a:r>
              <a:rPr lang="en-EG" sz="2000">
                <a:solidFill>
                  <a:srgbClr val="0070C0"/>
                </a:solidFill>
                <a:latin typeface="Tahoma" panose="020B0604030504040204" pitchFamily="34" charset="0"/>
                <a:ea typeface="Tahoma" panose="020B0604030504040204" pitchFamily="34" charset="0"/>
                <a:cs typeface="Tahoma" panose="020B0604030504040204" pitchFamily="34" charset="0"/>
              </a:rPr>
              <a:t>2002</a:t>
            </a:r>
            <a:endParaRPr lang="en-EG" sz="160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0D2F1C13-C680-EC4F-AA87-FE7A7FDE378B}"/>
              </a:ext>
            </a:extLst>
          </p:cNvPr>
          <p:cNvSpPr txBox="1"/>
          <p:nvPr/>
        </p:nvSpPr>
        <p:spPr>
          <a:xfrm>
            <a:off x="2836526" y="3458184"/>
            <a:ext cx="742511" cy="400110"/>
          </a:xfrm>
          <a:prstGeom prst="rect">
            <a:avLst/>
          </a:prstGeom>
          <a:noFill/>
        </p:spPr>
        <p:txBody>
          <a:bodyPr wrap="none" rtlCol="0">
            <a:spAutoFit/>
          </a:bodyPr>
          <a:lstStyle/>
          <a:p>
            <a:pPr defTabSz="609585"/>
            <a:r>
              <a:rPr lang="en-EG" sz="2000">
                <a:solidFill>
                  <a:srgbClr val="0070C0"/>
                </a:solidFill>
                <a:latin typeface="Tahoma" panose="020B0604030504040204" pitchFamily="34" charset="0"/>
                <a:ea typeface="Tahoma" panose="020B0604030504040204" pitchFamily="34" charset="0"/>
                <a:cs typeface="Tahoma" panose="020B0604030504040204" pitchFamily="34" charset="0"/>
              </a:rPr>
              <a:t>2003</a:t>
            </a:r>
            <a:endParaRPr lang="en-EG" sz="160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70E95A00-ECB0-2A42-9D1A-6C780B16498B}"/>
              </a:ext>
            </a:extLst>
          </p:cNvPr>
          <p:cNvSpPr txBox="1"/>
          <p:nvPr/>
        </p:nvSpPr>
        <p:spPr>
          <a:xfrm>
            <a:off x="4588195" y="3458184"/>
            <a:ext cx="742511" cy="400110"/>
          </a:xfrm>
          <a:prstGeom prst="rect">
            <a:avLst/>
          </a:prstGeom>
          <a:noFill/>
        </p:spPr>
        <p:txBody>
          <a:bodyPr wrap="none" rtlCol="0">
            <a:spAutoFit/>
          </a:bodyPr>
          <a:lstStyle/>
          <a:p>
            <a:pPr defTabSz="609585"/>
            <a:r>
              <a:rPr lang="en-EG" sz="2000">
                <a:solidFill>
                  <a:srgbClr val="0070C0"/>
                </a:solidFill>
                <a:latin typeface="Tahoma" panose="020B0604030504040204" pitchFamily="34" charset="0"/>
                <a:ea typeface="Tahoma" panose="020B0604030504040204" pitchFamily="34" charset="0"/>
                <a:cs typeface="Tahoma" panose="020B0604030504040204" pitchFamily="34" charset="0"/>
              </a:rPr>
              <a:t>2008</a:t>
            </a:r>
            <a:endParaRPr lang="en-EG" sz="160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EE6FE0D9-791B-E84E-843D-123D37C1A8DE}"/>
              </a:ext>
            </a:extLst>
          </p:cNvPr>
          <p:cNvSpPr txBox="1"/>
          <p:nvPr/>
        </p:nvSpPr>
        <p:spPr>
          <a:xfrm>
            <a:off x="6429866" y="3449216"/>
            <a:ext cx="742511" cy="400110"/>
          </a:xfrm>
          <a:prstGeom prst="rect">
            <a:avLst/>
          </a:prstGeom>
          <a:noFill/>
        </p:spPr>
        <p:txBody>
          <a:bodyPr wrap="none" rtlCol="0">
            <a:spAutoFit/>
          </a:bodyPr>
          <a:lstStyle/>
          <a:p>
            <a:pPr defTabSz="609585"/>
            <a:r>
              <a:rPr lang="en-EG" sz="2000">
                <a:solidFill>
                  <a:srgbClr val="0070C0"/>
                </a:solidFill>
                <a:latin typeface="Tahoma" panose="020B0604030504040204" pitchFamily="34" charset="0"/>
                <a:ea typeface="Tahoma" panose="020B0604030504040204" pitchFamily="34" charset="0"/>
                <a:cs typeface="Tahoma" panose="020B0604030504040204" pitchFamily="34" charset="0"/>
              </a:rPr>
              <a:t>2011</a:t>
            </a:r>
            <a:endParaRPr lang="en-EG" sz="160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2" descr="EvalPartners Panel Discussion on National Evaluation Capacities |  evaluationcanada.ca">
            <a:extLst>
              <a:ext uri="{FF2B5EF4-FFF2-40B4-BE49-F238E27FC236}">
                <a16:creationId xmlns:a16="http://schemas.microsoft.com/office/drawing/2014/main" id="{ADE1A7D4-8118-514C-81E5-478A7EABD0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96880" y="2454313"/>
            <a:ext cx="1800000" cy="58148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C98AA56-DDBC-2042-AC3D-C4B1BDBB74FD}"/>
              </a:ext>
            </a:extLst>
          </p:cNvPr>
          <p:cNvSpPr txBox="1"/>
          <p:nvPr/>
        </p:nvSpPr>
        <p:spPr>
          <a:xfrm>
            <a:off x="8577535" y="3449216"/>
            <a:ext cx="742511" cy="400110"/>
          </a:xfrm>
          <a:prstGeom prst="rect">
            <a:avLst/>
          </a:prstGeom>
          <a:noFill/>
        </p:spPr>
        <p:txBody>
          <a:bodyPr wrap="none" rtlCol="0">
            <a:spAutoFit/>
          </a:bodyPr>
          <a:lstStyle/>
          <a:p>
            <a:pPr defTabSz="609585"/>
            <a:r>
              <a:rPr lang="en-EG" sz="2000">
                <a:solidFill>
                  <a:srgbClr val="0070C0"/>
                </a:solidFill>
                <a:latin typeface="Tahoma" panose="020B0604030504040204" pitchFamily="34" charset="0"/>
                <a:ea typeface="Tahoma" panose="020B0604030504040204" pitchFamily="34" charset="0"/>
                <a:cs typeface="Tahoma" panose="020B0604030504040204" pitchFamily="34" charset="0"/>
              </a:rPr>
              <a:t>2013</a:t>
            </a:r>
            <a:endParaRPr lang="en-EG" sz="160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8" name="Picture 14" descr="Explained: Our work on the Sustainable Development Goals – European  Disability Forum">
            <a:extLst>
              <a:ext uri="{FF2B5EF4-FFF2-40B4-BE49-F238E27FC236}">
                <a16:creationId xmlns:a16="http://schemas.microsoft.com/office/drawing/2014/main" id="{996F1C68-C8F1-594A-BB93-BEC15C3F7BE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81404" y="3893715"/>
            <a:ext cx="144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AC7FFE5A-526E-E249-AC31-A5555D05C14F}"/>
              </a:ext>
            </a:extLst>
          </p:cNvPr>
          <p:cNvSpPr txBox="1"/>
          <p:nvPr/>
        </p:nvSpPr>
        <p:spPr>
          <a:xfrm>
            <a:off x="9477535" y="4413660"/>
            <a:ext cx="742511" cy="400110"/>
          </a:xfrm>
          <a:prstGeom prst="rect">
            <a:avLst/>
          </a:prstGeom>
          <a:noFill/>
        </p:spPr>
        <p:txBody>
          <a:bodyPr wrap="none" rtlCol="0">
            <a:spAutoFit/>
          </a:bodyPr>
          <a:lstStyle/>
          <a:p>
            <a:pPr defTabSz="609585"/>
            <a:r>
              <a:rPr lang="en-EG" sz="2000">
                <a:solidFill>
                  <a:srgbClr val="0070C0"/>
                </a:solidFill>
                <a:latin typeface="Tahoma" panose="020B0604030504040204" pitchFamily="34" charset="0"/>
                <a:ea typeface="Tahoma" panose="020B0604030504040204" pitchFamily="34" charset="0"/>
                <a:cs typeface="Tahoma" panose="020B0604030504040204" pitchFamily="34" charset="0"/>
              </a:rPr>
              <a:t>2015</a:t>
            </a:r>
            <a:endParaRPr lang="en-EG" sz="160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0" name="Picture 16" descr="Communication Materials – EVALSDGs">
            <a:extLst>
              <a:ext uri="{FF2B5EF4-FFF2-40B4-BE49-F238E27FC236}">
                <a16:creationId xmlns:a16="http://schemas.microsoft.com/office/drawing/2014/main" id="{23FDD0FF-30DF-FA44-92CB-81F8BD71D277}"/>
              </a:ext>
            </a:extLst>
          </p:cNvPr>
          <p:cNvPicPr>
            <a:picLocks noChangeAspect="1" noChangeArrowheads="1"/>
          </p:cNvPicPr>
          <p:nvPr/>
        </p:nvPicPr>
        <p:blipFill>
          <a:blip r:embed="rId9"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8096880" y="4926426"/>
            <a:ext cx="1800000" cy="11453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Opinion: Why evaluation is key to rebuilding better and achieving the 2030  Agenda | Devex">
            <a:extLst>
              <a:ext uri="{FF2B5EF4-FFF2-40B4-BE49-F238E27FC236}">
                <a16:creationId xmlns:a16="http://schemas.microsoft.com/office/drawing/2014/main" id="{E8706C9A-D92D-9F4B-873E-99DAAC5ACFBB}"/>
              </a:ext>
            </a:extLst>
          </p:cNvPr>
          <p:cNvPicPr>
            <a:picLocks noChangeAspect="1" noChangeArrowheads="1"/>
          </p:cNvPicPr>
          <p:nvPr/>
        </p:nvPicPr>
        <p:blipFill>
          <a:blip r:embed="rId10">
            <a:clrChange>
              <a:clrFrom>
                <a:srgbClr val="E7E7E9"/>
              </a:clrFrom>
              <a:clrTo>
                <a:srgbClr val="E7E7E9">
                  <a:alpha val="0"/>
                </a:srgbClr>
              </a:clrTo>
            </a:clrChange>
            <a:extLst>
              <a:ext uri="{28A0092B-C50C-407E-A947-70E740481C1C}">
                <a14:useLocalDpi xmlns:a14="http://schemas.microsoft.com/office/drawing/2010/main" val="0"/>
              </a:ext>
            </a:extLst>
          </a:blip>
          <a:srcRect/>
          <a:stretch>
            <a:fillRect/>
          </a:stretch>
        </p:blipFill>
        <p:spPr bwMode="auto">
          <a:xfrm>
            <a:off x="5108555" y="5212206"/>
            <a:ext cx="2160000" cy="57382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B0DC5FD-373F-0243-8343-650D0046A82E}"/>
              </a:ext>
            </a:extLst>
          </p:cNvPr>
          <p:cNvSpPr txBox="1"/>
          <p:nvPr/>
        </p:nvSpPr>
        <p:spPr>
          <a:xfrm>
            <a:off x="8577534" y="6092765"/>
            <a:ext cx="742511" cy="400110"/>
          </a:xfrm>
          <a:prstGeom prst="rect">
            <a:avLst/>
          </a:prstGeom>
          <a:noFill/>
        </p:spPr>
        <p:txBody>
          <a:bodyPr wrap="none" rtlCol="0">
            <a:spAutoFit/>
          </a:bodyPr>
          <a:lstStyle/>
          <a:p>
            <a:pPr defTabSz="609585"/>
            <a:r>
              <a:rPr lang="en-EG" sz="2000">
                <a:solidFill>
                  <a:srgbClr val="0070C0"/>
                </a:solidFill>
                <a:latin typeface="Tahoma" panose="020B0604030504040204" pitchFamily="34" charset="0"/>
                <a:ea typeface="Tahoma" panose="020B0604030504040204" pitchFamily="34" charset="0"/>
                <a:cs typeface="Tahoma" panose="020B0604030504040204" pitchFamily="34" charset="0"/>
              </a:rPr>
              <a:t>2015</a:t>
            </a:r>
            <a:endParaRPr lang="en-EG" sz="160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842AF8C4-C6AD-C942-B804-5444717D223F}"/>
              </a:ext>
            </a:extLst>
          </p:cNvPr>
          <p:cNvSpPr txBox="1"/>
          <p:nvPr/>
        </p:nvSpPr>
        <p:spPr>
          <a:xfrm>
            <a:off x="5769210" y="6090060"/>
            <a:ext cx="742511" cy="400110"/>
          </a:xfrm>
          <a:prstGeom prst="rect">
            <a:avLst/>
          </a:prstGeom>
          <a:noFill/>
        </p:spPr>
        <p:txBody>
          <a:bodyPr wrap="none" rtlCol="0">
            <a:spAutoFit/>
          </a:bodyPr>
          <a:lstStyle/>
          <a:p>
            <a:pPr defTabSz="609585"/>
            <a:r>
              <a:rPr lang="en-EG" sz="2000">
                <a:solidFill>
                  <a:srgbClr val="0070C0"/>
                </a:solidFill>
                <a:latin typeface="Tahoma" panose="020B0604030504040204" pitchFamily="34" charset="0"/>
                <a:ea typeface="Tahoma" panose="020B0604030504040204" pitchFamily="34" charset="0"/>
                <a:cs typeface="Tahoma" panose="020B0604030504040204" pitchFamily="34" charset="0"/>
              </a:rPr>
              <a:t>2020</a:t>
            </a:r>
            <a:endParaRPr lang="en-EG" sz="160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cxnSp>
        <p:nvCxnSpPr>
          <p:cNvPr id="24" name="Straight Connector 23">
            <a:extLst>
              <a:ext uri="{FF2B5EF4-FFF2-40B4-BE49-F238E27FC236}">
                <a16:creationId xmlns:a16="http://schemas.microsoft.com/office/drawing/2014/main" id="{754A68E9-72B4-0C40-967F-A5BED65B1241}"/>
              </a:ext>
            </a:extLst>
          </p:cNvPr>
          <p:cNvCxnSpPr>
            <a:stCxn id="12" idx="3"/>
            <a:endCxn id="13" idx="1"/>
          </p:cNvCxnSpPr>
          <p:nvPr/>
        </p:nvCxnSpPr>
        <p:spPr>
          <a:xfrm flipV="1">
            <a:off x="1782446" y="3658239"/>
            <a:ext cx="1054080" cy="37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61D0E58-C697-9D4E-B880-7E770BD775CF}"/>
              </a:ext>
            </a:extLst>
          </p:cNvPr>
          <p:cNvCxnSpPr>
            <a:stCxn id="13" idx="3"/>
            <a:endCxn id="14" idx="1"/>
          </p:cNvCxnSpPr>
          <p:nvPr/>
        </p:nvCxnSpPr>
        <p:spPr>
          <a:xfrm>
            <a:off x="3579037" y="3658239"/>
            <a:ext cx="100915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D916934-3BD8-C849-80F2-625A8897601A}"/>
              </a:ext>
            </a:extLst>
          </p:cNvPr>
          <p:cNvCxnSpPr>
            <a:stCxn id="14" idx="3"/>
            <a:endCxn id="15" idx="1"/>
          </p:cNvCxnSpPr>
          <p:nvPr/>
        </p:nvCxnSpPr>
        <p:spPr>
          <a:xfrm flipV="1">
            <a:off x="5330706" y="3649271"/>
            <a:ext cx="1099160" cy="896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B09710-21E0-274C-A223-981B2F2F22B6}"/>
              </a:ext>
            </a:extLst>
          </p:cNvPr>
          <p:cNvCxnSpPr>
            <a:stCxn id="15" idx="3"/>
            <a:endCxn id="17" idx="1"/>
          </p:cNvCxnSpPr>
          <p:nvPr/>
        </p:nvCxnSpPr>
        <p:spPr>
          <a:xfrm>
            <a:off x="7172377" y="3649271"/>
            <a:ext cx="140515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8" name="Arc 27">
            <a:extLst>
              <a:ext uri="{FF2B5EF4-FFF2-40B4-BE49-F238E27FC236}">
                <a16:creationId xmlns:a16="http://schemas.microsoft.com/office/drawing/2014/main" id="{88F8178E-1DAC-2445-A374-7132161C7AD2}"/>
              </a:ext>
            </a:extLst>
          </p:cNvPr>
          <p:cNvSpPr/>
          <p:nvPr/>
        </p:nvSpPr>
        <p:spPr>
          <a:xfrm>
            <a:off x="8876225" y="3657261"/>
            <a:ext cx="1146979" cy="608963"/>
          </a:xfrm>
          <a:prstGeom prst="arc">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a:endParaRPr lang="en-EG" sz="1351">
              <a:solidFill>
                <a:prstClr val="black"/>
              </a:solidFill>
              <a:latin typeface="Calibri" panose="020F0502020204030204"/>
            </a:endParaRPr>
          </a:p>
        </p:txBody>
      </p:sp>
      <p:sp>
        <p:nvSpPr>
          <p:cNvPr id="29" name="Arc 28">
            <a:extLst>
              <a:ext uri="{FF2B5EF4-FFF2-40B4-BE49-F238E27FC236}">
                <a16:creationId xmlns:a16="http://schemas.microsoft.com/office/drawing/2014/main" id="{9DDFA821-8479-504B-AEFF-4936CE48656A}"/>
              </a:ext>
            </a:extLst>
          </p:cNvPr>
          <p:cNvSpPr/>
          <p:nvPr/>
        </p:nvSpPr>
        <p:spPr>
          <a:xfrm rot="5400000">
            <a:off x="8990606" y="5208267"/>
            <a:ext cx="1206095" cy="975504"/>
          </a:xfrm>
          <a:prstGeom prst="arc">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09585"/>
            <a:endParaRPr lang="en-EG" sz="1351">
              <a:solidFill>
                <a:prstClr val="black"/>
              </a:solidFill>
              <a:latin typeface="Calibri" panose="020F0502020204030204"/>
            </a:endParaRPr>
          </a:p>
        </p:txBody>
      </p:sp>
      <p:cxnSp>
        <p:nvCxnSpPr>
          <p:cNvPr id="30" name="Straight Connector 29">
            <a:extLst>
              <a:ext uri="{FF2B5EF4-FFF2-40B4-BE49-F238E27FC236}">
                <a16:creationId xmlns:a16="http://schemas.microsoft.com/office/drawing/2014/main" id="{8E32A1E0-C6AD-6E4B-9D80-18DC0C41C78C}"/>
              </a:ext>
            </a:extLst>
          </p:cNvPr>
          <p:cNvCxnSpPr>
            <a:stCxn id="22" idx="1"/>
            <a:endCxn id="23" idx="3"/>
          </p:cNvCxnSpPr>
          <p:nvPr/>
        </p:nvCxnSpPr>
        <p:spPr>
          <a:xfrm flipH="1" flipV="1">
            <a:off x="6511721" y="6290115"/>
            <a:ext cx="2065813" cy="2705"/>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2292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22646-3239-8E48-9F8C-C44F67AFA5FD}"/>
              </a:ext>
            </a:extLst>
          </p:cNvPr>
          <p:cNvSpPr>
            <a:spLocks noGrp="1"/>
          </p:cNvSpPr>
          <p:nvPr>
            <p:ph type="title"/>
          </p:nvPr>
        </p:nvSpPr>
        <p:spPr/>
        <p:txBody>
          <a:bodyPr/>
          <a:lstStyle/>
          <a:p>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Case 1</a:t>
            </a:r>
          </a:p>
        </p:txBody>
      </p:sp>
      <p:sp>
        <p:nvSpPr>
          <p:cNvPr id="7" name="Content Placeholder 6">
            <a:extLst>
              <a:ext uri="{FF2B5EF4-FFF2-40B4-BE49-F238E27FC236}">
                <a16:creationId xmlns:a16="http://schemas.microsoft.com/office/drawing/2014/main" id="{387F7A99-FFB9-3644-87FE-8C52D66F9EC5}"/>
              </a:ext>
            </a:extLst>
          </p:cNvPr>
          <p:cNvSpPr>
            <a:spLocks noGrp="1"/>
          </p:cNvSpPr>
          <p:nvPr>
            <p:ph idx="1"/>
          </p:nvPr>
        </p:nvSpPr>
        <p:spPr/>
        <p:txBody>
          <a:bodyPr vert="horz" lIns="91440" tIns="45720" rIns="91440" bIns="45720" rtlCol="0">
            <a:normAutofit/>
          </a:bodyPr>
          <a:lstStyle/>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2018: Complete overhaul of pre-university education</a:t>
            </a:r>
          </a:p>
          <a:p>
            <a:pPr lvl="1">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25 million students</a:t>
            </a:r>
          </a:p>
          <a:p>
            <a:pPr lvl="1">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1.6+ million employees</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No diagnostics; no situational analysis</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Closely-guarded “vision for reform”</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No clear implementation plan</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No M&amp;E framework or practice</a:t>
            </a:r>
          </a:p>
          <a:p>
            <a:pPr>
              <a:lnSpc>
                <a:spcPct val="100000"/>
              </a:lnSpc>
              <a:spcBef>
                <a:spcPts val="0"/>
              </a:spcBef>
              <a:spcAft>
                <a:spcPts val="1200"/>
              </a:spcAft>
            </a:pPr>
            <a:endParaRPr lang="en-EG"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id="{FF04742F-C8E0-4A43-8975-0F2FE6D5F0BD}"/>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32</a:t>
            </a:fld>
            <a:endParaRPr lang="en-EG">
              <a:solidFill>
                <a:prstClr val="black">
                  <a:tint val="75000"/>
                </a:prstClr>
              </a:solidFill>
              <a:latin typeface="Calibri" panose="020F0502020204030204"/>
            </a:endParaRPr>
          </a:p>
        </p:txBody>
      </p:sp>
      <p:pic>
        <p:nvPicPr>
          <p:cNvPr id="8" name="Picture 4" descr="New geopolitical game in the MENA region | | SETA">
            <a:extLst>
              <a:ext uri="{FF2B5EF4-FFF2-40B4-BE49-F238E27FC236}">
                <a16:creationId xmlns:a16="http://schemas.microsoft.com/office/drawing/2014/main" id="{7F17C648-70F3-E14E-998C-C385BBC43613}"/>
              </a:ext>
            </a:extLst>
          </p:cNvPr>
          <p:cNvPicPr>
            <a:picLocks noChangeAspect="1" noChangeArrowheads="1"/>
          </p:cNvPicPr>
          <p:nvPr/>
        </p:nvPicPr>
        <p:blipFill>
          <a:blip r:embed="rId3" cstate="print">
            <a:clrChange>
              <a:clrFrom>
                <a:srgbClr val="FFFFFF"/>
              </a:clrFrom>
              <a:clrTo>
                <a:srgbClr val="FFFFFF">
                  <a:alpha val="0"/>
                </a:srgbClr>
              </a:clrTo>
            </a:clrChange>
            <a:alphaModFix amt="70000"/>
            <a:extLst>
              <a:ext uri="{28A0092B-C50C-407E-A947-70E740481C1C}">
                <a14:useLocalDpi xmlns:a14="http://schemas.microsoft.com/office/drawing/2010/main" val="0"/>
              </a:ext>
            </a:extLst>
          </a:blip>
          <a:srcRect/>
          <a:stretch>
            <a:fillRect/>
          </a:stretch>
        </p:blipFill>
        <p:spPr bwMode="auto">
          <a:xfrm>
            <a:off x="8507285" y="365125"/>
            <a:ext cx="3238400" cy="182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363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22646-3239-8E48-9F8C-C44F67AFA5FD}"/>
              </a:ext>
            </a:extLst>
          </p:cNvPr>
          <p:cNvSpPr>
            <a:spLocks noGrp="1"/>
          </p:cNvSpPr>
          <p:nvPr>
            <p:ph type="title"/>
          </p:nvPr>
        </p:nvSpPr>
        <p:spPr/>
        <p:txBody>
          <a:bodyPr/>
          <a:lstStyle/>
          <a:p>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Case 2</a:t>
            </a:r>
          </a:p>
        </p:txBody>
      </p:sp>
      <p:sp>
        <p:nvSpPr>
          <p:cNvPr id="7" name="Content Placeholder 6">
            <a:extLst>
              <a:ext uri="{FF2B5EF4-FFF2-40B4-BE49-F238E27FC236}">
                <a16:creationId xmlns:a16="http://schemas.microsoft.com/office/drawing/2014/main" id="{387F7A99-FFB9-3644-87FE-8C52D66F9EC5}"/>
              </a:ext>
            </a:extLst>
          </p:cNvPr>
          <p:cNvSpPr>
            <a:spLocks noGrp="1"/>
          </p:cNvSpPr>
          <p:nvPr>
            <p:ph idx="1"/>
          </p:nvPr>
        </p:nvSpPr>
        <p:spPr/>
        <p:txBody>
          <a:bodyPr vert="horz" lIns="91440" tIns="45720" rIns="91440" bIns="45720" rtlCol="0">
            <a:normAutofit/>
          </a:bodyPr>
          <a:lstStyle/>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Merger of agriculture, water and environment into one ministry</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Three international consortiums:</a:t>
            </a:r>
          </a:p>
          <a:p>
            <a:pPr lvl="1">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Independent strategy and implementation framework for each “sector”</a:t>
            </a:r>
          </a:p>
          <a:p>
            <a:pPr lvl="1">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Secondary “official” data</a:t>
            </a:r>
          </a:p>
          <a:p>
            <a:pPr lvl="1">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List of KPIs</a:t>
            </a:r>
          </a:p>
          <a:p>
            <a:pPr>
              <a:lnSpc>
                <a:spcPct val="100000"/>
              </a:lnSpc>
              <a:spcBef>
                <a:spcPts val="0"/>
              </a:spcBef>
              <a:spcAft>
                <a:spcPts val="1200"/>
              </a:spcAft>
            </a:pPr>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Ad-hoc, parallel “Office” for monitoring</a:t>
            </a:r>
          </a:p>
        </p:txBody>
      </p:sp>
      <p:sp>
        <p:nvSpPr>
          <p:cNvPr id="2" name="Slide Number Placeholder 1">
            <a:extLst>
              <a:ext uri="{FF2B5EF4-FFF2-40B4-BE49-F238E27FC236}">
                <a16:creationId xmlns:a16="http://schemas.microsoft.com/office/drawing/2014/main" id="{192C035C-37B6-FF4C-953F-3A8790C8C7EB}"/>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33</a:t>
            </a:fld>
            <a:endParaRPr lang="en-EG">
              <a:solidFill>
                <a:prstClr val="black">
                  <a:tint val="75000"/>
                </a:prstClr>
              </a:solidFill>
              <a:latin typeface="Calibri" panose="020F0502020204030204"/>
            </a:endParaRPr>
          </a:p>
        </p:txBody>
      </p:sp>
      <p:pic>
        <p:nvPicPr>
          <p:cNvPr id="8" name="Picture 4" descr="New geopolitical game in the MENA region | | SETA">
            <a:extLst>
              <a:ext uri="{FF2B5EF4-FFF2-40B4-BE49-F238E27FC236}">
                <a16:creationId xmlns:a16="http://schemas.microsoft.com/office/drawing/2014/main" id="{787228F1-EBDC-A340-91DB-78A4E5F20C60}"/>
              </a:ext>
            </a:extLst>
          </p:cNvPr>
          <p:cNvPicPr>
            <a:picLocks noChangeAspect="1" noChangeArrowheads="1"/>
          </p:cNvPicPr>
          <p:nvPr/>
        </p:nvPicPr>
        <p:blipFill>
          <a:blip r:embed="rId3" cstate="print">
            <a:clrChange>
              <a:clrFrom>
                <a:srgbClr val="FFFFFF"/>
              </a:clrFrom>
              <a:clrTo>
                <a:srgbClr val="FFFFFF">
                  <a:alpha val="0"/>
                </a:srgbClr>
              </a:clrTo>
            </a:clrChange>
            <a:alphaModFix amt="70000"/>
            <a:extLst>
              <a:ext uri="{28A0092B-C50C-407E-A947-70E740481C1C}">
                <a14:useLocalDpi xmlns:a14="http://schemas.microsoft.com/office/drawing/2010/main" val="0"/>
              </a:ext>
            </a:extLst>
          </a:blip>
          <a:srcRect/>
          <a:stretch>
            <a:fillRect/>
          </a:stretch>
        </p:blipFill>
        <p:spPr bwMode="auto">
          <a:xfrm>
            <a:off x="8507285" y="365125"/>
            <a:ext cx="3238400" cy="182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053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22646-3239-8E48-9F8C-C44F67AFA5FD}"/>
              </a:ext>
            </a:extLst>
          </p:cNvPr>
          <p:cNvSpPr>
            <a:spLocks noGrp="1"/>
          </p:cNvSpPr>
          <p:nvPr>
            <p:ph type="title"/>
          </p:nvPr>
        </p:nvSpPr>
        <p:spPr/>
        <p:txBody>
          <a:bodyPr/>
          <a:lstStyle/>
          <a:p>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Is it only “developing” countries?</a:t>
            </a:r>
          </a:p>
        </p:txBody>
      </p:sp>
      <p:sp>
        <p:nvSpPr>
          <p:cNvPr id="7" name="Content Placeholder 6">
            <a:extLst>
              <a:ext uri="{FF2B5EF4-FFF2-40B4-BE49-F238E27FC236}">
                <a16:creationId xmlns:a16="http://schemas.microsoft.com/office/drawing/2014/main" id="{387F7A99-FFB9-3644-87FE-8C52D66F9EC5}"/>
              </a:ext>
            </a:extLst>
          </p:cNvPr>
          <p:cNvSpPr>
            <a:spLocks noGrp="1"/>
          </p:cNvSpPr>
          <p:nvPr>
            <p:ph idx="1"/>
          </p:nvPr>
        </p:nvSpPr>
        <p:spPr/>
        <p:txBody>
          <a:bodyPr vert="horz" lIns="91440" tIns="45720" rIns="91440" bIns="45720" rtlCol="0">
            <a:normAutofit/>
          </a:bodyPr>
          <a:lstStyle/>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June 2017: US withdrawal from the Paris Agreement</a:t>
            </a:r>
          </a:p>
          <a:p>
            <a:pPr lvl="1">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Global warming is a “hoax”</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February 2021: US re-joins Paris Agreement</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Amazon forests massive deforestation</a:t>
            </a:r>
          </a:p>
          <a:p>
            <a:pPr>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Response to COVID-19</a:t>
            </a:r>
          </a:p>
          <a:p>
            <a:pPr lvl="1">
              <a:lnSpc>
                <a:spcPct val="100000"/>
              </a:lnSpc>
              <a:spcBef>
                <a:spcPts val="0"/>
              </a:spcBef>
              <a:spcAft>
                <a:spcPts val="1200"/>
              </a:spcAft>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US, Brazil, Tanzania, …</a:t>
            </a:r>
          </a:p>
        </p:txBody>
      </p:sp>
      <p:sp>
        <p:nvSpPr>
          <p:cNvPr id="2" name="Slide Number Placeholder 1">
            <a:extLst>
              <a:ext uri="{FF2B5EF4-FFF2-40B4-BE49-F238E27FC236}">
                <a16:creationId xmlns:a16="http://schemas.microsoft.com/office/drawing/2014/main" id="{40EA0D45-ADD9-D34D-BDDE-F39A8779583E}"/>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34</a:t>
            </a:fld>
            <a:endParaRPr lang="en-EG">
              <a:solidFill>
                <a:prstClr val="black">
                  <a:tint val="75000"/>
                </a:prstClr>
              </a:solidFill>
              <a:latin typeface="Calibri" panose="020F0502020204030204"/>
            </a:endParaRPr>
          </a:p>
        </p:txBody>
      </p:sp>
    </p:spTree>
    <p:extLst>
      <p:ext uri="{BB962C8B-B14F-4D97-AF65-F5344CB8AC3E}">
        <p14:creationId xmlns:p14="http://schemas.microsoft.com/office/powerpoint/2010/main" val="1607671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22646-3239-8E48-9F8C-C44F67AFA5FD}"/>
              </a:ext>
            </a:extLst>
          </p:cNvPr>
          <p:cNvSpPr>
            <a:spLocks noGrp="1"/>
          </p:cNvSpPr>
          <p:nvPr>
            <p:ph type="title"/>
          </p:nvPr>
        </p:nvSpPr>
        <p:spPr/>
        <p:txBody>
          <a:bodyPr/>
          <a:lstStyle/>
          <a:p>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There is a global gap!</a:t>
            </a:r>
          </a:p>
        </p:txBody>
      </p:sp>
      <p:sp>
        <p:nvSpPr>
          <p:cNvPr id="7" name="Content Placeholder 6">
            <a:extLst>
              <a:ext uri="{FF2B5EF4-FFF2-40B4-BE49-F238E27FC236}">
                <a16:creationId xmlns:a16="http://schemas.microsoft.com/office/drawing/2014/main" id="{387F7A99-FFB9-3644-87FE-8C52D66F9EC5}"/>
              </a:ext>
            </a:extLst>
          </p:cNvPr>
          <p:cNvSpPr>
            <a:spLocks noGrp="1"/>
          </p:cNvSpPr>
          <p:nvPr>
            <p:ph idx="1"/>
          </p:nvPr>
        </p:nvSpPr>
        <p:spPr/>
        <p:txBody>
          <a:bodyPr vert="horz" lIns="91440" tIns="45720" rIns="91440" bIns="45720" rtlCol="0">
            <a:normAutofit/>
          </a:bodyPr>
          <a:lstStyle/>
          <a:p>
            <a:pPr marL="0" indent="0">
              <a:lnSpc>
                <a:spcPct val="100000"/>
              </a:lnSpc>
              <a:spcBef>
                <a:spcPts val="0"/>
              </a:spcBef>
              <a:spcAft>
                <a:spcPts val="1200"/>
              </a:spcAft>
              <a:buNone/>
            </a:pPr>
            <a:r>
              <a:rPr lang="en-US" dirty="0">
                <a:solidFill>
                  <a:srgbClr val="002060"/>
                </a:solidFill>
                <a:latin typeface="Tahoma" panose="020B0604030504040204" pitchFamily="34" charset="0"/>
                <a:ea typeface="Tahoma" panose="020B0604030504040204" pitchFamily="34" charset="0"/>
                <a:cs typeface="Tahoma" panose="020B0604030504040204" pitchFamily="34" charset="0"/>
              </a:rPr>
              <a:t>“Globally, 91 percent of countries’ national development strategies—approved since 2015—refer to the 2030 agenda and the Sustainable Development Goals (SDGs); however, according to the Global Partnership for Effective Development Co-operation, only 35 percent of them have reliable data and systems to track the progress of their policies and programs.”</a:t>
            </a:r>
          </a:p>
          <a:p>
            <a:pPr marL="0" indent="0" algn="r">
              <a:lnSpc>
                <a:spcPct val="100000"/>
              </a:lnSpc>
              <a:spcBef>
                <a:spcPts val="0"/>
              </a:spcBef>
              <a:spcAft>
                <a:spcPts val="1200"/>
              </a:spcAft>
              <a:buNone/>
            </a:pP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https://</a:t>
            </a:r>
            <a:r>
              <a:rPr lang="en-US" sz="1400" dirty="0" err="1">
                <a:solidFill>
                  <a:srgbClr val="002060"/>
                </a:solidFill>
                <a:latin typeface="Tahoma" panose="020B0604030504040204" pitchFamily="34" charset="0"/>
                <a:ea typeface="Tahoma" panose="020B0604030504040204" pitchFamily="34" charset="0"/>
                <a:cs typeface="Tahoma" panose="020B0604030504040204" pitchFamily="34" charset="0"/>
              </a:rPr>
              <a:t>www.globalevaluationinitiative.org</a:t>
            </a:r>
            <a:r>
              <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rPr>
              <a:t>/about-</a:t>
            </a:r>
            <a:r>
              <a:rPr lang="en-US" sz="1400" dirty="0" err="1">
                <a:solidFill>
                  <a:srgbClr val="002060"/>
                </a:solidFill>
                <a:latin typeface="Tahoma" panose="020B0604030504040204" pitchFamily="34" charset="0"/>
                <a:ea typeface="Tahoma" panose="020B0604030504040204" pitchFamily="34" charset="0"/>
                <a:cs typeface="Tahoma" panose="020B0604030504040204" pitchFamily="34" charset="0"/>
              </a:rPr>
              <a:t>gei</a:t>
            </a:r>
            <a:endParaRPr lang="en-US" sz="14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a:extLst>
              <a:ext uri="{FF2B5EF4-FFF2-40B4-BE49-F238E27FC236}">
                <a16:creationId xmlns:a16="http://schemas.microsoft.com/office/drawing/2014/main" id="{AB59678E-5F62-6944-8D46-4925BCA6D190}"/>
              </a:ext>
            </a:extLst>
          </p:cNvPr>
          <p:cNvSpPr>
            <a:spLocks noGrp="1"/>
          </p:cNvSpPr>
          <p:nvPr>
            <p:ph type="sldNum" sz="quarter" idx="12"/>
          </p:nvPr>
        </p:nvSpPr>
        <p:spPr/>
        <p:txBody>
          <a:bodyPr/>
          <a:lstStyle/>
          <a:p>
            <a:pPr defTabSz="609585"/>
            <a:fld id="{6367C463-AACB-894F-96BE-3B755B18634A}" type="slidenum">
              <a:rPr lang="en-EG">
                <a:solidFill>
                  <a:prstClr val="black">
                    <a:tint val="75000"/>
                  </a:prstClr>
                </a:solidFill>
                <a:latin typeface="Calibri" panose="020F0502020204030204"/>
              </a:rPr>
              <a:pPr defTabSz="609585"/>
              <a:t>35</a:t>
            </a:fld>
            <a:endParaRPr lang="en-EG">
              <a:solidFill>
                <a:prstClr val="black">
                  <a:tint val="75000"/>
                </a:prstClr>
              </a:solidFill>
              <a:latin typeface="Calibri" panose="020F0502020204030204"/>
            </a:endParaRPr>
          </a:p>
        </p:txBody>
      </p:sp>
    </p:spTree>
    <p:extLst>
      <p:ext uri="{BB962C8B-B14F-4D97-AF65-F5344CB8AC3E}">
        <p14:creationId xmlns:p14="http://schemas.microsoft.com/office/powerpoint/2010/main" val="28858095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3C00-8911-B34B-9B1D-63B750C782D2}"/>
              </a:ext>
            </a:extLst>
          </p:cNvPr>
          <p:cNvSpPr>
            <a:spLocks noGrp="1"/>
          </p:cNvSpPr>
          <p:nvPr>
            <p:ph type="title"/>
          </p:nvPr>
        </p:nvSpPr>
        <p:spPr>
          <a:xfrm>
            <a:off x="6940297" y="367015"/>
            <a:ext cx="4668257" cy="1325563"/>
          </a:xfrm>
        </p:spPr>
        <p:txBody>
          <a:bodyPr>
            <a:normAutofit/>
          </a:bodyPr>
          <a:lstStyle/>
          <a:p>
            <a:r>
              <a:rPr lang="en-EG" dirty="0">
                <a:solidFill>
                  <a:srgbClr val="002060"/>
                </a:solidFill>
                <a:latin typeface="Tahoma" panose="020B0604030504040204" pitchFamily="34" charset="0"/>
                <a:ea typeface="Tahoma" panose="020B0604030504040204" pitchFamily="34" charset="0"/>
                <a:cs typeface="Tahoma" panose="020B0604030504040204" pitchFamily="34" charset="0"/>
              </a:rPr>
              <a:t>My question</a:t>
            </a:r>
          </a:p>
        </p:txBody>
      </p:sp>
      <p:sp>
        <p:nvSpPr>
          <p:cNvPr id="13" name="Content Placeholder 12">
            <a:extLst>
              <a:ext uri="{FF2B5EF4-FFF2-40B4-BE49-F238E27FC236}">
                <a16:creationId xmlns:a16="http://schemas.microsoft.com/office/drawing/2014/main" id="{D69340ED-76F0-4C65-9706-A2B95CE819E4}"/>
              </a:ext>
            </a:extLst>
          </p:cNvPr>
          <p:cNvSpPr>
            <a:spLocks noGrp="1"/>
          </p:cNvSpPr>
          <p:nvPr>
            <p:ph idx="1"/>
          </p:nvPr>
        </p:nvSpPr>
        <p:spPr>
          <a:xfrm>
            <a:off x="6940296" y="1705829"/>
            <a:ext cx="4668256" cy="3923769"/>
          </a:xfrm>
        </p:spPr>
        <p:txBody>
          <a:bodyPr anchor="t">
            <a:normAutofit/>
          </a:bodyPr>
          <a:lstStyle/>
          <a:p>
            <a:pPr marL="0" indent="0">
              <a:spcAft>
                <a:spcPts val="1800"/>
              </a:spcAft>
              <a:buNone/>
            </a:pPr>
            <a:r>
              <a:rPr lang="en-US" sz="3200" dirty="0">
                <a:solidFill>
                  <a:srgbClr val="002060"/>
                </a:solidFill>
                <a:latin typeface="Tahoma" panose="020B0604030504040204" pitchFamily="34" charset="0"/>
                <a:ea typeface="Tahoma" panose="020B0604030504040204" pitchFamily="34" charset="0"/>
                <a:cs typeface="Tahoma" panose="020B0604030504040204" pitchFamily="34" charset="0"/>
              </a:rPr>
              <a:t>As we face existential threats, can we afford a new global divide?</a:t>
            </a:r>
          </a:p>
          <a:p>
            <a:pPr lvl="1"/>
            <a:r>
              <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rPr>
              <a:t>How can we move from supply-driven to demand-driven model(s)?</a:t>
            </a:r>
          </a:p>
          <a:p>
            <a:pPr lvl="2"/>
            <a:r>
              <a:rPr lang="en-US" sz="2400" dirty="0">
                <a:solidFill>
                  <a:srgbClr val="002060"/>
                </a:solidFill>
                <a:latin typeface="Tahoma" panose="020B0604030504040204" pitchFamily="34" charset="0"/>
                <a:ea typeface="Tahoma" panose="020B0604030504040204" pitchFamily="34" charset="0"/>
                <a:cs typeface="Tahoma" panose="020B0604030504040204" pitchFamily="34" charset="0"/>
              </a:rPr>
              <a:t>The political winds!</a:t>
            </a:r>
          </a:p>
          <a:p>
            <a:pPr lvl="1"/>
            <a:endPar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3" name="Slide Number Placeholder 2">
            <a:extLst>
              <a:ext uri="{FF2B5EF4-FFF2-40B4-BE49-F238E27FC236}">
                <a16:creationId xmlns:a16="http://schemas.microsoft.com/office/drawing/2014/main" id="{4B446F3F-6DE6-8B4A-92E1-E1B17A56F42D}"/>
              </a:ext>
            </a:extLst>
          </p:cNvPr>
          <p:cNvSpPr>
            <a:spLocks noGrp="1"/>
          </p:cNvSpPr>
          <p:nvPr>
            <p:ph type="sldNum" sz="quarter" idx="12"/>
          </p:nvPr>
        </p:nvSpPr>
        <p:spPr/>
        <p:txBody>
          <a:bodyPr/>
          <a:lstStyle/>
          <a:p>
            <a:pPr defTabSz="609585"/>
            <a:fld id="{6367C463-AACB-894F-96BE-3B755B18634A}" type="slidenum">
              <a:rPr lang="en-EG">
                <a:solidFill>
                  <a:prstClr val="white">
                    <a:tint val="75000"/>
                  </a:prstClr>
                </a:solidFill>
                <a:latin typeface="Calibri" panose="020F0502020204030204"/>
              </a:rPr>
              <a:pPr defTabSz="609585"/>
              <a:t>36</a:t>
            </a:fld>
            <a:endParaRPr lang="en-EG">
              <a:solidFill>
                <a:prstClr val="white">
                  <a:tint val="75000"/>
                </a:prstClr>
              </a:solidFill>
              <a:latin typeface="Calibri" panose="020F0502020204030204"/>
            </a:endParaRPr>
          </a:p>
        </p:txBody>
      </p:sp>
      <p:pic>
        <p:nvPicPr>
          <p:cNvPr id="7" name="Picture 6" descr="A picture containing factory, sky, outdoor, smoke&#10;&#10;Description automatically generated">
            <a:extLst>
              <a:ext uri="{FF2B5EF4-FFF2-40B4-BE49-F238E27FC236}">
                <a16:creationId xmlns:a16="http://schemas.microsoft.com/office/drawing/2014/main" id="{A098EB30-BDE7-C24F-A3E5-78F54698754C}"/>
              </a:ext>
            </a:extLst>
          </p:cNvPr>
          <p:cNvPicPr>
            <a:picLocks noChangeAspect="1"/>
          </p:cNvPicPr>
          <p:nvPr/>
        </p:nvPicPr>
        <p:blipFill rotWithShape="1">
          <a:blip r:embed="rId3"/>
          <a:srcRect r="5" b="31503"/>
          <a:stretch/>
        </p:blipFill>
        <p:spPr>
          <a:xfrm>
            <a:off x="3559123"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8" descr="A picture containing outdoor, sky, sunset, clouds&#10;&#10;Description automatically generated">
            <a:extLst>
              <a:ext uri="{FF2B5EF4-FFF2-40B4-BE49-F238E27FC236}">
                <a16:creationId xmlns:a16="http://schemas.microsoft.com/office/drawing/2014/main" id="{471011F0-2BC0-2740-97D0-3BA94167EFD0}"/>
              </a:ext>
            </a:extLst>
          </p:cNvPr>
          <p:cNvPicPr>
            <a:picLocks noChangeAspect="1"/>
          </p:cNvPicPr>
          <p:nvPr/>
        </p:nvPicPr>
        <p:blipFill rotWithShape="1">
          <a:blip r:embed="rId4"/>
          <a:srcRect r="21712" b="-3"/>
          <a:stretch/>
        </p:blipFill>
        <p:spPr>
          <a:xfrm>
            <a:off x="21" y="10"/>
            <a:ext cx="3967953" cy="3383271"/>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5" name="Content Placeholder 4" descr="A picture containing cake, decorated, colorful&#10;&#10;Description automatically generated">
            <a:extLst>
              <a:ext uri="{FF2B5EF4-FFF2-40B4-BE49-F238E27FC236}">
                <a16:creationId xmlns:a16="http://schemas.microsoft.com/office/drawing/2014/main" id="{00129585-53FD-2F4E-85A5-A241E286EE37}"/>
              </a:ext>
            </a:extLst>
          </p:cNvPr>
          <p:cNvPicPr>
            <a:picLocks noChangeAspect="1"/>
          </p:cNvPicPr>
          <p:nvPr/>
        </p:nvPicPr>
        <p:blipFill rotWithShape="1">
          <a:blip r:embed="rId5"/>
          <a:srcRect l="4260" r="33485"/>
          <a:stretch/>
        </p:blipFill>
        <p:spPr>
          <a:xfrm>
            <a:off x="4826"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Tree>
    <p:extLst>
      <p:ext uri="{BB962C8B-B14F-4D97-AF65-F5344CB8AC3E}">
        <p14:creationId xmlns:p14="http://schemas.microsoft.com/office/powerpoint/2010/main" val="2345262779"/>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r="50509" b="74431"/>
          <a:stretch/>
        </p:blipFill>
        <p:spPr>
          <a:xfrm>
            <a:off x="0" y="-240"/>
            <a:ext cx="6261463" cy="1272359"/>
          </a:xfrm>
          <a:prstGeom prst="rect">
            <a:avLst/>
          </a:prstGeom>
        </p:spPr>
      </p:pic>
      <p:sp>
        <p:nvSpPr>
          <p:cNvPr id="5" name="Rechthoek 4"/>
          <p:cNvSpPr/>
          <p:nvPr/>
        </p:nvSpPr>
        <p:spPr>
          <a:xfrm>
            <a:off x="6113417" y="-242"/>
            <a:ext cx="6113883" cy="1541660"/>
          </a:xfrm>
          <a:prstGeom prst="rect">
            <a:avLst/>
          </a:prstGeom>
          <a:solidFill>
            <a:srgbClr val="F7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kstvak 6"/>
          <p:cNvSpPr txBox="1"/>
          <p:nvPr/>
        </p:nvSpPr>
        <p:spPr>
          <a:xfrm>
            <a:off x="0" y="1250954"/>
            <a:ext cx="12227300" cy="580928"/>
          </a:xfrm>
          <a:prstGeom prst="rect">
            <a:avLst/>
          </a:prstGeom>
          <a:solidFill>
            <a:srgbClr val="820000"/>
          </a:solidFill>
          <a:ln w="76200">
            <a:noFill/>
          </a:ln>
        </p:spPr>
        <p:txBody>
          <a:bodyPr wrap="square" rtlCol="0">
            <a:spAutoFit/>
          </a:bodyPr>
          <a:lstStyle/>
          <a:p>
            <a:pPr marL="0" marR="0" lvl="0" indent="0" algn="ctr" defTabSz="914400" rtl="0" eaLnBrk="1" fontAlgn="auto" latinLnBrk="0" hangingPunct="1">
              <a:lnSpc>
                <a:spcPct val="120000"/>
              </a:lnSpc>
              <a:spcBef>
                <a:spcPts val="300"/>
              </a:spcBef>
              <a:spcAft>
                <a:spcPts val="60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Garamond" panose="02020404030301010803" pitchFamily="18" charset="0"/>
              <a:ea typeface="+mn-ea"/>
              <a:cs typeface="+mn-cs"/>
            </a:endParaRPr>
          </a:p>
        </p:txBody>
      </p:sp>
      <p:sp>
        <p:nvSpPr>
          <p:cNvPr id="8" name="Rechthoek 7"/>
          <p:cNvSpPr/>
          <p:nvPr/>
        </p:nvSpPr>
        <p:spPr>
          <a:xfrm>
            <a:off x="0" y="6762201"/>
            <a:ext cx="12192000" cy="104508"/>
          </a:xfrm>
          <a:prstGeom prst="rect">
            <a:avLst/>
          </a:prstGeom>
          <a:solidFill>
            <a:srgbClr val="820000"/>
          </a:solidFill>
          <a:ln>
            <a:solidFill>
              <a:srgbClr val="8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Afbeelding 16"/>
          <p:cNvPicPr>
            <a:picLocks noChangeAspect="1"/>
          </p:cNvPicPr>
          <p:nvPr/>
        </p:nvPicPr>
        <p:blipFill rotWithShape="1">
          <a:blip r:embed="rId3">
            <a:extLst>
              <a:ext uri="{28A0092B-C50C-407E-A947-70E740481C1C}">
                <a14:useLocalDpi xmlns:a14="http://schemas.microsoft.com/office/drawing/2010/main" val="0"/>
              </a:ext>
            </a:extLst>
          </a:blip>
          <a:srcRect l="28128" t="10859" r="29179" b="42807"/>
          <a:stretch/>
        </p:blipFill>
        <p:spPr>
          <a:xfrm>
            <a:off x="-1" y="6298562"/>
            <a:ext cx="1549269" cy="463639"/>
          </a:xfrm>
          <a:prstGeom prst="rect">
            <a:avLst/>
          </a:prstGeom>
        </p:spPr>
      </p:pic>
      <p:sp>
        <p:nvSpPr>
          <p:cNvPr id="10" name="Titel 1">
            <a:extLst>
              <a:ext uri="{FF2B5EF4-FFF2-40B4-BE49-F238E27FC236}">
                <a16:creationId xmlns:a16="http://schemas.microsoft.com/office/drawing/2014/main" id="{6DAA1982-755C-4897-B83D-619215647D02}"/>
              </a:ext>
            </a:extLst>
          </p:cNvPr>
          <p:cNvSpPr txBox="1">
            <a:spLocks/>
          </p:cNvSpPr>
          <p:nvPr/>
        </p:nvSpPr>
        <p:spPr>
          <a:xfrm>
            <a:off x="1700443" y="2443890"/>
            <a:ext cx="8825948" cy="379058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800"/>
              </a:spcAft>
            </a:pPr>
            <a:br>
              <a:rPr lang="nl-NL" sz="3600" dirty="0">
                <a:latin typeface="Garamond" panose="02020404030301010803" pitchFamily="18" charset="0"/>
              </a:rPr>
            </a:br>
            <a:r>
              <a:rPr lang="nl-NL" sz="6500" b="1" dirty="0" err="1">
                <a:solidFill>
                  <a:srgbClr val="820000"/>
                </a:solidFill>
                <a:latin typeface="Garamond" panose="02020404030301010803" pitchFamily="18" charset="0"/>
              </a:rPr>
              <a:t>Thank</a:t>
            </a:r>
            <a:r>
              <a:rPr lang="nl-NL" sz="6500" b="1" dirty="0">
                <a:solidFill>
                  <a:srgbClr val="820000"/>
                </a:solidFill>
                <a:latin typeface="Garamond" panose="02020404030301010803" pitchFamily="18" charset="0"/>
              </a:rPr>
              <a:t> </a:t>
            </a:r>
            <a:r>
              <a:rPr lang="nl-NL" sz="6500" b="1" dirty="0" err="1">
                <a:solidFill>
                  <a:srgbClr val="820000"/>
                </a:solidFill>
                <a:latin typeface="Garamond" panose="02020404030301010803" pitchFamily="18" charset="0"/>
              </a:rPr>
              <a:t>you</a:t>
            </a:r>
            <a:endParaRPr lang="nl-NL" sz="3600" b="1" dirty="0">
              <a:solidFill>
                <a:srgbClr val="820000"/>
              </a:solidFill>
              <a:latin typeface="Garamond" panose="02020404030301010803" pitchFamily="18" charset="0"/>
            </a:endParaRPr>
          </a:p>
          <a:p>
            <a:pPr algn="ctr">
              <a:spcAft>
                <a:spcPts val="1800"/>
              </a:spcAft>
            </a:pPr>
            <a:endParaRPr lang="nl-NL" sz="6500" b="1" dirty="0">
              <a:solidFill>
                <a:srgbClr val="820000"/>
              </a:solidFill>
              <a:latin typeface="Garamond" panose="02020404030301010803" pitchFamily="18" charset="0"/>
            </a:endParaRPr>
          </a:p>
        </p:txBody>
      </p:sp>
      <p:sp>
        <p:nvSpPr>
          <p:cNvPr id="12" name="Tekstvak 14">
            <a:extLst>
              <a:ext uri="{FF2B5EF4-FFF2-40B4-BE49-F238E27FC236}">
                <a16:creationId xmlns:a16="http://schemas.microsoft.com/office/drawing/2014/main" id="{C38E7DD1-D9CD-47CA-A8DD-E0460029BF1C}"/>
              </a:ext>
            </a:extLst>
          </p:cNvPr>
          <p:cNvSpPr txBox="1"/>
          <p:nvPr/>
        </p:nvSpPr>
        <p:spPr>
          <a:xfrm>
            <a:off x="9620834" y="6234477"/>
            <a:ext cx="2478275" cy="461665"/>
          </a:xfrm>
          <a:prstGeom prst="rect">
            <a:avLst/>
          </a:prstGeom>
          <a:noFill/>
        </p:spPr>
        <p:txBody>
          <a:bodyPr wrap="square" rtlCol="0">
            <a:spAutoFit/>
          </a:bodyPr>
          <a:lstStyle/>
          <a:p>
            <a:pPr algn="r"/>
            <a:r>
              <a:rPr lang="nl-NL" sz="2400" b="1" dirty="0">
                <a:latin typeface="Garamond" panose="02020404030301010803" pitchFamily="18" charset="0"/>
              </a:rPr>
              <a:t>#IOS21</a:t>
            </a:r>
          </a:p>
        </p:txBody>
      </p:sp>
      <p:sp>
        <p:nvSpPr>
          <p:cNvPr id="13" name="Tekstvak 5">
            <a:extLst>
              <a:ext uri="{FF2B5EF4-FFF2-40B4-BE49-F238E27FC236}">
                <a16:creationId xmlns:a16="http://schemas.microsoft.com/office/drawing/2014/main" id="{30182973-CCC1-4A3F-8D83-30B396AE4AEB}"/>
              </a:ext>
            </a:extLst>
          </p:cNvPr>
          <p:cNvSpPr txBox="1">
            <a:spLocks/>
          </p:cNvSpPr>
          <p:nvPr/>
        </p:nvSpPr>
        <p:spPr>
          <a:xfrm>
            <a:off x="4428309" y="-19281"/>
            <a:ext cx="7670800" cy="1077218"/>
          </a:xfrm>
          <a:prstGeom prst="rect">
            <a:avLst/>
          </a:prstGeom>
          <a:noFill/>
        </p:spPr>
        <p:txBody>
          <a:bodyPr wrap="square" rtlCol="0">
            <a:spAutoFit/>
          </a:bodyPr>
          <a:lstStyle/>
          <a:p>
            <a:pPr lvl="0" algn="r"/>
            <a:r>
              <a:rPr lang="en-US" sz="2400" dirty="0">
                <a:solidFill>
                  <a:srgbClr val="820000"/>
                </a:solidFill>
                <a:latin typeface="Garamond" panose="02020404030301010803" pitchFamily="18" charset="0"/>
              </a:rPr>
              <a:t>Impact of Science   </a:t>
            </a:r>
          </a:p>
          <a:p>
            <a:pPr lvl="0" algn="r"/>
            <a:r>
              <a:rPr lang="en-US" sz="2000" dirty="0">
                <a:solidFill>
                  <a:prstClr val="black"/>
                </a:solidFill>
                <a:latin typeface="Garamond" panose="02020404030301010803" pitchFamily="18" charset="0"/>
              </a:rPr>
              <a:t>23-25 June, 2021</a:t>
            </a:r>
          </a:p>
          <a:p>
            <a:pPr lvl="0" algn="r"/>
            <a:endParaRPr lang="en-US" sz="2000" dirty="0">
              <a:solidFill>
                <a:prstClr val="black"/>
              </a:solidFill>
              <a:latin typeface="Garamond" panose="02020404030301010803" pitchFamily="18" charset="0"/>
            </a:endParaRPr>
          </a:p>
        </p:txBody>
      </p:sp>
    </p:spTree>
    <p:extLst>
      <p:ext uri="{BB962C8B-B14F-4D97-AF65-F5344CB8AC3E}">
        <p14:creationId xmlns:p14="http://schemas.microsoft.com/office/powerpoint/2010/main" val="4026446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02296" y="388389"/>
            <a:ext cx="8534400" cy="1822450"/>
          </a:xfrm>
        </p:spPr>
        <p:txBody>
          <a:bodyPr>
            <a:normAutofit/>
          </a:bodyPr>
          <a:lstStyle/>
          <a:p>
            <a:pPr algn="ctr"/>
            <a:r>
              <a:rPr lang="en-US" dirty="0"/>
              <a:t>INNOVATING </a:t>
            </a:r>
            <a:br>
              <a:rPr lang="en-US" dirty="0"/>
            </a:br>
            <a:r>
              <a:rPr lang="en-US" dirty="0"/>
              <a:t>PUBLIC ADMINISTRATION </a:t>
            </a:r>
            <a:br>
              <a:rPr lang="en-US" dirty="0"/>
            </a:br>
            <a:r>
              <a:rPr lang="en-US" dirty="0"/>
              <a:t>USING DATA</a:t>
            </a:r>
            <a:endParaRPr lang="it-IT" dirty="0"/>
          </a:p>
        </p:txBody>
      </p:sp>
      <p:sp>
        <p:nvSpPr>
          <p:cNvPr id="7" name="Text Placeholder 6"/>
          <p:cNvSpPr>
            <a:spLocks noGrp="1"/>
          </p:cNvSpPr>
          <p:nvPr>
            <p:ph type="body" sz="quarter" idx="13"/>
          </p:nvPr>
        </p:nvSpPr>
        <p:spPr>
          <a:xfrm>
            <a:off x="1957781" y="2439625"/>
            <a:ext cx="8201674" cy="1459515"/>
          </a:xfrm>
        </p:spPr>
        <p:txBody>
          <a:bodyPr>
            <a:normAutofit lnSpcReduction="10000"/>
          </a:bodyPr>
          <a:lstStyle/>
          <a:p>
            <a:pPr marL="0" indent="0">
              <a:defRPr/>
            </a:pPr>
            <a:endParaRPr lang="en-US" cap="none" dirty="0">
              <a:latin typeface="Avenir Next LT Pro" panose="020B0504020202020204" pitchFamily="34" charset="0"/>
              <a:ea typeface="+mn-ea"/>
            </a:endParaRPr>
          </a:p>
          <a:p>
            <a:pPr marL="0" indent="0">
              <a:defRPr/>
            </a:pPr>
            <a:r>
              <a:rPr lang="en-US" cap="none" dirty="0">
                <a:latin typeface="Avenir Next LT Pro" panose="020B0504020202020204" pitchFamily="34" charset="0"/>
                <a:ea typeface="+mn-ea"/>
              </a:rPr>
              <a:t>THE WORLD BANK’S BUREAUCRACY LAB</a:t>
            </a:r>
          </a:p>
          <a:p>
            <a:pPr marL="0" indent="0">
              <a:defRPr/>
            </a:pPr>
            <a:r>
              <a:rPr lang="en-US" cap="none" dirty="0">
                <a:latin typeface="Avenir Next LT Pro" panose="020B0504020202020204" pitchFamily="34" charset="0"/>
                <a:ea typeface="+mn-ea"/>
              </a:rPr>
              <a:t>PATRICIA PASKOV</a:t>
            </a:r>
          </a:p>
          <a:p>
            <a:pPr marL="0" indent="0">
              <a:defRPr/>
            </a:pPr>
            <a:r>
              <a:rPr lang="en-US" cap="none" dirty="0">
                <a:latin typeface="Avenir Next LT Pro" panose="020B0504020202020204" pitchFamily="34" charset="0"/>
              </a:rPr>
              <a:t>JUNE 2021</a:t>
            </a:r>
          </a:p>
          <a:p>
            <a:pPr marL="0" indent="0">
              <a:defRPr/>
            </a:pPr>
            <a:endParaRPr lang="en-US" cap="none" dirty="0">
              <a:latin typeface="Avenir Next LT Pro" panose="020B0504020202020204" pitchFamily="34" charset="0"/>
              <a:ea typeface="+mn-ea"/>
            </a:endParaRPr>
          </a:p>
          <a:p>
            <a:pPr marL="0" indent="0">
              <a:defRPr/>
            </a:pPr>
            <a:endParaRPr lang="en-US" cap="none" dirty="0">
              <a:latin typeface="Avenir Next LT Pro" panose="020B0504020202020204" pitchFamily="34" charset="0"/>
              <a:ea typeface="+mn-ea"/>
            </a:endParaRPr>
          </a:p>
        </p:txBody>
      </p:sp>
      <p:sp>
        <p:nvSpPr>
          <p:cNvPr id="14340" name="Text Placeholder 7"/>
          <p:cNvSpPr>
            <a:spLocks noGrp="1"/>
          </p:cNvSpPr>
          <p:nvPr>
            <p:ph type="body" sz="quarter" idx="14"/>
          </p:nvPr>
        </p:nvSpPr>
        <p:spPr>
          <a:xfrm>
            <a:off x="6749355" y="6282248"/>
            <a:ext cx="3823756" cy="521665"/>
          </a:xfrm>
        </p:spPr>
        <p:txBody>
          <a:bodyPr/>
          <a:lstStyle/>
          <a:p>
            <a:r>
              <a:rPr lang="en-US" altLang="en-US" dirty="0">
                <a:latin typeface="Avenir Next LT Pro" panose="020B0504020202020204" pitchFamily="34" charset="0"/>
                <a:cs typeface="Arial" panose="020B0604020202020204" pitchFamily="34" charset="0"/>
              </a:rPr>
              <a:t>June 25, 2021</a:t>
            </a:r>
          </a:p>
        </p:txBody>
      </p:sp>
      <p:pic>
        <p:nvPicPr>
          <p:cNvPr id="9" name="Picture 8" descr="Bureaucracy Lab logo flask">
            <a:extLst>
              <a:ext uri="{FF2B5EF4-FFF2-40B4-BE49-F238E27FC236}">
                <a16:creationId xmlns:a16="http://schemas.microsoft.com/office/drawing/2014/main" id="{C8047DF9-3F7E-434A-AF51-27AE4639CA2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80000">
            <a:off x="9534583" y="3123158"/>
            <a:ext cx="858983" cy="979053"/>
          </a:xfrm>
          <a:prstGeom prst="rect">
            <a:avLst/>
          </a:prstGeom>
          <a:noFill/>
          <a:ln>
            <a:noFill/>
          </a:ln>
        </p:spPr>
      </p:pic>
      <p:pic>
        <p:nvPicPr>
          <p:cNvPr id="8" name="Picture 7">
            <a:extLst>
              <a:ext uri="{FF2B5EF4-FFF2-40B4-BE49-F238E27FC236}">
                <a16:creationId xmlns:a16="http://schemas.microsoft.com/office/drawing/2014/main" id="{A92AF442-C26F-4EDF-89AB-90217EEDA90A}"/>
              </a:ext>
            </a:extLst>
          </p:cNvPr>
          <p:cNvPicPr>
            <a:picLocks noChangeAspect="1"/>
          </p:cNvPicPr>
          <p:nvPr/>
        </p:nvPicPr>
        <p:blipFill>
          <a:blip r:embed="rId4"/>
          <a:stretch>
            <a:fillRect/>
          </a:stretch>
        </p:blipFill>
        <p:spPr>
          <a:xfrm>
            <a:off x="8959904" y="4828713"/>
            <a:ext cx="1343659" cy="876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F56AA9-673C-C849-9F4C-616512750A62}"/>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5</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1F640F6E-5EE9-8347-A0DE-C35FF87E2E1B}"/>
              </a:ext>
            </a:extLst>
          </p:cNvPr>
          <p:cNvSpPr>
            <a:spLocks noGrp="1"/>
          </p:cNvSpPr>
          <p:nvPr>
            <p:ph type="title"/>
          </p:nvPr>
        </p:nvSpPr>
        <p:spPr/>
        <p:txBody>
          <a:bodyPr>
            <a:normAutofit/>
          </a:bodyPr>
          <a:lstStyle/>
          <a:p>
            <a:r>
              <a:rPr lang="en-US" dirty="0"/>
              <a:t>THE DATA REVOLUTION</a:t>
            </a:r>
          </a:p>
        </p:txBody>
      </p:sp>
      <p:pic>
        <p:nvPicPr>
          <p:cNvPr id="6" name="Picture 5">
            <a:extLst>
              <a:ext uri="{FF2B5EF4-FFF2-40B4-BE49-F238E27FC236}">
                <a16:creationId xmlns:a16="http://schemas.microsoft.com/office/drawing/2014/main" id="{ACD7CA29-91FC-9449-87FC-A9489CDBA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676" y="1407323"/>
            <a:ext cx="6994125" cy="5056169"/>
          </a:xfrm>
          <a:prstGeom prst="rect">
            <a:avLst/>
          </a:prstGeom>
        </p:spPr>
      </p:pic>
    </p:spTree>
    <p:extLst>
      <p:ext uri="{BB962C8B-B14F-4D97-AF65-F5344CB8AC3E}">
        <p14:creationId xmlns:p14="http://schemas.microsoft.com/office/powerpoint/2010/main" val="4276171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A783CF-B52B-49EE-8DE7-8038958321D4}"/>
              </a:ext>
            </a:extLst>
          </p:cNvPr>
          <p:cNvSpPr>
            <a:spLocks noGrp="1"/>
          </p:cNvSpPr>
          <p:nvPr>
            <p:ph sz="quarter" idx="10"/>
          </p:nvPr>
        </p:nvSpPr>
        <p:spPr>
          <a:xfrm>
            <a:off x="1867402" y="1460501"/>
            <a:ext cx="8440305" cy="4600863"/>
          </a:xfrm>
        </p:spPr>
        <p:txBody>
          <a:bodyPr>
            <a:normAutofit/>
          </a:bodyPr>
          <a:lstStyle/>
          <a:p>
            <a:pPr algn="just">
              <a:buFont typeface="Arial" panose="020B0604020202020204" pitchFamily="34" charset="0"/>
              <a:buChar char="•"/>
            </a:pPr>
            <a:r>
              <a:rPr lang="en-US" sz="2400" dirty="0"/>
              <a:t>The </a:t>
            </a:r>
            <a:r>
              <a:rPr lang="en-US" sz="2400" b="1" dirty="0"/>
              <a:t>design of public service institutions </a:t>
            </a:r>
            <a:r>
              <a:rPr lang="en-US" sz="2400" dirty="0"/>
              <a:t>critically determines the extent to which governments </a:t>
            </a:r>
            <a:r>
              <a:rPr lang="en-US" sz="2400" b="1" dirty="0"/>
              <a:t>harness data for decision-making</a:t>
            </a:r>
            <a:r>
              <a:rPr lang="en-US" sz="2400" dirty="0"/>
              <a:t> (World Development Report 2021):</a:t>
            </a:r>
          </a:p>
          <a:p>
            <a:pPr lvl="1" algn="just">
              <a:buFont typeface="Arial" panose="020B0604020202020204" pitchFamily="34" charset="0"/>
              <a:buChar char="•"/>
            </a:pPr>
            <a:r>
              <a:rPr lang="en-US" sz="2400" dirty="0"/>
              <a:t>Recruiting new personnel</a:t>
            </a:r>
          </a:p>
          <a:p>
            <a:pPr lvl="1" algn="just">
              <a:buFont typeface="Arial" panose="020B0604020202020204" pitchFamily="34" charset="0"/>
              <a:buChar char="•"/>
            </a:pPr>
            <a:r>
              <a:rPr lang="en-US" sz="2400" dirty="0"/>
              <a:t>Building capacities of existing personnel</a:t>
            </a:r>
          </a:p>
          <a:p>
            <a:pPr lvl="1" algn="just">
              <a:buFont typeface="Arial" panose="020B0604020202020204" pitchFamily="34" charset="0"/>
              <a:buChar char="•"/>
            </a:pPr>
            <a:r>
              <a:rPr lang="en-US" sz="2400" kern="1200" dirty="0">
                <a:cs typeface="ＭＳ Ｐゴシック" charset="0"/>
              </a:rPr>
              <a:t>Creating teams that embrace empirical culture</a:t>
            </a:r>
            <a:endParaRPr lang="en-US" sz="2400" dirty="0"/>
          </a:p>
          <a:p>
            <a:pPr lvl="1" algn="just">
              <a:buFont typeface="Arial" panose="020B0604020202020204" pitchFamily="34" charset="0"/>
              <a:buChar char="•"/>
            </a:pPr>
            <a:r>
              <a:rPr lang="en-US" sz="2400" dirty="0"/>
              <a:t>Building incentive environments for innovation</a:t>
            </a:r>
          </a:p>
        </p:txBody>
      </p:sp>
      <p:sp>
        <p:nvSpPr>
          <p:cNvPr id="3" name="Slide Number Placeholder 2">
            <a:extLst>
              <a:ext uri="{FF2B5EF4-FFF2-40B4-BE49-F238E27FC236}">
                <a16:creationId xmlns:a16="http://schemas.microsoft.com/office/drawing/2014/main" id="{44F64252-2CE0-4339-8C05-FC9C08F8F65B}"/>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6</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FA243C1A-68B4-442C-8E1C-51AD3F86F4EF}"/>
              </a:ext>
            </a:extLst>
          </p:cNvPr>
          <p:cNvSpPr>
            <a:spLocks noGrp="1"/>
          </p:cNvSpPr>
          <p:nvPr>
            <p:ph type="title"/>
          </p:nvPr>
        </p:nvSpPr>
        <p:spPr>
          <a:xfrm>
            <a:off x="1880935" y="448235"/>
            <a:ext cx="8462029" cy="610098"/>
          </a:xfrm>
        </p:spPr>
        <p:txBody>
          <a:bodyPr>
            <a:normAutofit/>
          </a:bodyPr>
          <a:lstStyle/>
          <a:p>
            <a:r>
              <a:rPr lang="en-US" dirty="0"/>
              <a:t>designing data-driven institutions</a:t>
            </a:r>
          </a:p>
        </p:txBody>
      </p:sp>
      <p:pic>
        <p:nvPicPr>
          <p:cNvPr id="11" name="Google Shape;76;p1">
            <a:extLst>
              <a:ext uri="{FF2B5EF4-FFF2-40B4-BE49-F238E27FC236}">
                <a16:creationId xmlns:a16="http://schemas.microsoft.com/office/drawing/2014/main" id="{0C043155-B609-4E9C-8ED8-F32759690D99}"/>
              </a:ext>
            </a:extLst>
          </p:cNvPr>
          <p:cNvPicPr/>
          <p:nvPr/>
        </p:nvPicPr>
        <p:blipFill rotWithShape="1">
          <a:blip r:embed="rId3">
            <a:alphaModFix/>
          </a:blip>
          <a:srcRect/>
          <a:stretch/>
        </p:blipFill>
        <p:spPr>
          <a:xfrm>
            <a:off x="8197580" y="6130343"/>
            <a:ext cx="1381261" cy="570640"/>
          </a:xfrm>
          <a:prstGeom prst="rect">
            <a:avLst/>
          </a:prstGeom>
          <a:noFill/>
          <a:ln>
            <a:noFill/>
          </a:ln>
        </p:spPr>
      </p:pic>
      <p:pic>
        <p:nvPicPr>
          <p:cNvPr id="12" name="Google Shape;77;p1">
            <a:extLst>
              <a:ext uri="{FF2B5EF4-FFF2-40B4-BE49-F238E27FC236}">
                <a16:creationId xmlns:a16="http://schemas.microsoft.com/office/drawing/2014/main" id="{9D9F4804-A032-4A05-B07C-B6A23B9153FF}"/>
              </a:ext>
            </a:extLst>
          </p:cNvPr>
          <p:cNvPicPr/>
          <p:nvPr/>
        </p:nvPicPr>
        <p:blipFill>
          <a:blip r:embed="rId4">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64135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9D1128-1A7B-428F-92FD-3046A08BA33B}"/>
              </a:ext>
            </a:extLst>
          </p:cNvPr>
          <p:cNvSpPr>
            <a:spLocks noGrp="1"/>
          </p:cNvSpPr>
          <p:nvPr>
            <p:ph sz="quarter" idx="10"/>
          </p:nvPr>
        </p:nvSpPr>
        <p:spPr>
          <a:xfrm>
            <a:off x="2026024" y="1460500"/>
            <a:ext cx="4446494" cy="5095874"/>
          </a:xfrm>
        </p:spPr>
        <p:txBody>
          <a:bodyPr>
            <a:normAutofit lnSpcReduction="10000"/>
          </a:bodyPr>
          <a:lstStyle/>
          <a:p>
            <a:pPr marL="0" indent="0" algn="ctr">
              <a:lnSpc>
                <a:spcPct val="150000"/>
              </a:lnSpc>
              <a:spcBef>
                <a:spcPts val="0"/>
              </a:spcBef>
            </a:pPr>
            <a:r>
              <a:rPr lang="en-US" sz="3200" b="1" i="1" dirty="0"/>
              <a:t>To promote the </a:t>
            </a:r>
          </a:p>
          <a:p>
            <a:pPr marL="0" indent="0" algn="ctr">
              <a:lnSpc>
                <a:spcPct val="150000"/>
              </a:lnSpc>
              <a:spcBef>
                <a:spcPts val="0"/>
              </a:spcBef>
            </a:pPr>
            <a:r>
              <a:rPr lang="en-US" sz="3200" b="1" i="1" dirty="0"/>
              <a:t>use of data in policymaking, </a:t>
            </a:r>
          </a:p>
          <a:p>
            <a:pPr marL="0" indent="0" algn="ctr">
              <a:lnSpc>
                <a:spcPct val="150000"/>
              </a:lnSpc>
              <a:spcBef>
                <a:spcPts val="0"/>
              </a:spcBef>
            </a:pPr>
            <a:r>
              <a:rPr lang="en-US" sz="3200" b="1" i="1" dirty="0"/>
              <a:t>we must first use data to understand </a:t>
            </a:r>
          </a:p>
          <a:p>
            <a:pPr marL="0" indent="0" algn="ctr">
              <a:lnSpc>
                <a:spcPct val="150000"/>
              </a:lnSpc>
              <a:spcBef>
                <a:spcPts val="0"/>
              </a:spcBef>
            </a:pPr>
            <a:r>
              <a:rPr lang="en-US" sz="3200" b="1" i="1" dirty="0">
                <a:solidFill>
                  <a:schemeClr val="bg2"/>
                </a:solidFill>
              </a:rPr>
              <a:t>public administration </a:t>
            </a:r>
            <a:r>
              <a:rPr lang="en-US" sz="3200" b="1" i="1" dirty="0"/>
              <a:t>itself.</a:t>
            </a:r>
          </a:p>
          <a:p>
            <a:endParaRPr lang="en-US" dirty="0"/>
          </a:p>
        </p:txBody>
      </p:sp>
      <p:sp>
        <p:nvSpPr>
          <p:cNvPr id="3" name="Slide Number Placeholder 2">
            <a:extLst>
              <a:ext uri="{FF2B5EF4-FFF2-40B4-BE49-F238E27FC236}">
                <a16:creationId xmlns:a16="http://schemas.microsoft.com/office/drawing/2014/main" id="{9701F934-16A0-4F6B-B935-9F5AC1AA5180}"/>
              </a:ext>
            </a:extLst>
          </p:cNvPr>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7</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a:extLst>
              <a:ext uri="{FF2B5EF4-FFF2-40B4-BE49-F238E27FC236}">
                <a16:creationId xmlns:a16="http://schemas.microsoft.com/office/drawing/2014/main" id="{F073FF21-169A-4646-B25B-CE7904738614}"/>
              </a:ext>
            </a:extLst>
          </p:cNvPr>
          <p:cNvSpPr>
            <a:spLocks noGrp="1"/>
          </p:cNvSpPr>
          <p:nvPr>
            <p:ph type="title"/>
          </p:nvPr>
        </p:nvSpPr>
        <p:spPr>
          <a:xfrm>
            <a:off x="2026025" y="301627"/>
            <a:ext cx="8316939" cy="756707"/>
          </a:xfrm>
        </p:spPr>
        <p:txBody>
          <a:bodyPr>
            <a:normAutofit/>
          </a:bodyPr>
          <a:lstStyle/>
          <a:p>
            <a:r>
              <a:rPr lang="en-US" dirty="0"/>
              <a:t>Data for public administration</a:t>
            </a:r>
          </a:p>
        </p:txBody>
      </p:sp>
      <p:pic>
        <p:nvPicPr>
          <p:cNvPr id="5" name="Graphic 4" descr="Business Growth">
            <a:extLst>
              <a:ext uri="{FF2B5EF4-FFF2-40B4-BE49-F238E27FC236}">
                <a16:creationId xmlns:a16="http://schemas.microsoft.com/office/drawing/2014/main" id="{26FCE3B8-AC53-4684-BA59-29C9F251AF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6771" y="1460501"/>
            <a:ext cx="4159211" cy="4159211"/>
          </a:xfrm>
          <a:prstGeom prst="rect">
            <a:avLst/>
          </a:prstGeom>
        </p:spPr>
      </p:pic>
      <p:pic>
        <p:nvPicPr>
          <p:cNvPr id="12" name="Google Shape;76;p1">
            <a:extLst>
              <a:ext uri="{FF2B5EF4-FFF2-40B4-BE49-F238E27FC236}">
                <a16:creationId xmlns:a16="http://schemas.microsoft.com/office/drawing/2014/main" id="{F1F7B54F-7DA9-461C-AAAD-269BBED12564}"/>
              </a:ext>
            </a:extLst>
          </p:cNvPr>
          <p:cNvPicPr/>
          <p:nvPr/>
        </p:nvPicPr>
        <p:blipFill rotWithShape="1">
          <a:blip r:embed="rId5">
            <a:alphaModFix/>
          </a:blip>
          <a:srcRect/>
          <a:stretch/>
        </p:blipFill>
        <p:spPr>
          <a:xfrm>
            <a:off x="8197580" y="6130343"/>
            <a:ext cx="1381261" cy="570640"/>
          </a:xfrm>
          <a:prstGeom prst="rect">
            <a:avLst/>
          </a:prstGeom>
          <a:noFill/>
          <a:ln>
            <a:noFill/>
          </a:ln>
        </p:spPr>
      </p:pic>
      <p:pic>
        <p:nvPicPr>
          <p:cNvPr id="13" name="Google Shape;77;p1">
            <a:extLst>
              <a:ext uri="{FF2B5EF4-FFF2-40B4-BE49-F238E27FC236}">
                <a16:creationId xmlns:a16="http://schemas.microsoft.com/office/drawing/2014/main" id="{BBCCD882-5E9C-49ED-A509-66F1BA45B31F}"/>
              </a:ext>
            </a:extLst>
          </p:cNvPr>
          <p:cNvPicPr/>
          <p:nvPr/>
        </p:nvPicPr>
        <p:blipFill>
          <a:blip r:embed="rId6">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2406282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8</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pic>
        <p:nvPicPr>
          <p:cNvPr id="5" name="Picture 4" descr="fil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357" y="-20613"/>
            <a:ext cx="9357187" cy="7017890"/>
          </a:xfrm>
          <a:prstGeom prst="rect">
            <a:avLst/>
          </a:prstGeom>
        </p:spPr>
      </p:pic>
      <p:pic>
        <p:nvPicPr>
          <p:cNvPr id="6" name="Content Placeholder 4" descr="ethiopia information management.JPG"/>
          <p:cNvPicPr>
            <a:picLocks noChangeAspect="1"/>
          </p:cNvPicPr>
          <p:nvPr/>
        </p:nvPicPr>
        <p:blipFill rotWithShape="1">
          <a:blip r:embed="rId4" cstate="print">
            <a:extLst>
              <a:ext uri="{28A0092B-C50C-407E-A947-70E740481C1C}">
                <a14:useLocalDpi xmlns:a14="http://schemas.microsoft.com/office/drawing/2010/main" val="0"/>
              </a:ext>
            </a:extLst>
          </a:blip>
          <a:srcRect l="23507" t="12207" r="4129" b="13664"/>
          <a:stretch/>
        </p:blipFill>
        <p:spPr bwMode="auto">
          <a:xfrm rot="5400000">
            <a:off x="713698" y="810303"/>
            <a:ext cx="6997277" cy="5376672"/>
          </a:xfrm>
          <a:prstGeom prst="rect">
            <a:avLst/>
          </a:prstGeom>
          <a:noFill/>
          <a:ln w="9525">
            <a:noFill/>
            <a:miter lim="800000"/>
            <a:headEnd/>
            <a:tailEnd/>
          </a:ln>
        </p:spPr>
      </p:pic>
    </p:spTree>
    <p:extLst>
      <p:ext uri="{BB962C8B-B14F-4D97-AF65-F5344CB8AC3E}">
        <p14:creationId xmlns:p14="http://schemas.microsoft.com/office/powerpoint/2010/main" val="2955046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eaLnBrk="0" fontAlgn="base" hangingPunct="0">
              <a:spcBef>
                <a:spcPct val="0"/>
              </a:spcBef>
              <a:spcAft>
                <a:spcPct val="0"/>
              </a:spcAft>
              <a:defRPr/>
            </a:pPr>
            <a:fld id="{2901925F-EC9C-4077-B2B4-5B768C4AB821}" type="slidenum">
              <a:rPr lang="en-US" altLang="en-US" sz="1600" b="1">
                <a:solidFill>
                  <a:srgbClr val="002345"/>
                </a:solidFill>
                <a:latin typeface="Trebuchet MS" panose="020B0603020202020204" pitchFamily="34" charset="0"/>
                <a:ea typeface="MS PGothic" panose="020B0600070205080204" pitchFamily="34" charset="-128"/>
              </a:rPr>
              <a:pPr eaLnBrk="0" fontAlgn="base" hangingPunct="0">
                <a:spcBef>
                  <a:spcPct val="0"/>
                </a:spcBef>
                <a:spcAft>
                  <a:spcPct val="0"/>
                </a:spcAft>
                <a:defRPr/>
              </a:pPr>
              <a:t>9</a:t>
            </a:fld>
            <a:endParaRPr lang="en-US" altLang="en-US" sz="1600" b="1" dirty="0">
              <a:solidFill>
                <a:srgbClr val="002345"/>
              </a:solidFill>
              <a:latin typeface="Trebuchet MS" panose="020B0603020202020204" pitchFamily="34" charset="0"/>
              <a:ea typeface="MS PGothic" panose="020B0600070205080204" pitchFamily="34" charset="-128"/>
            </a:endParaRPr>
          </a:p>
        </p:txBody>
      </p:sp>
      <p:sp>
        <p:nvSpPr>
          <p:cNvPr id="4" name="Title 3"/>
          <p:cNvSpPr>
            <a:spLocks noGrp="1"/>
          </p:cNvSpPr>
          <p:nvPr>
            <p:ph type="title"/>
          </p:nvPr>
        </p:nvSpPr>
        <p:spPr/>
        <p:txBody>
          <a:bodyPr/>
          <a:lstStyle/>
          <a:p>
            <a:r>
              <a:rPr lang="en-US" dirty="0"/>
              <a:t>the Bureaucracy Lab</a:t>
            </a:r>
          </a:p>
        </p:txBody>
      </p:sp>
      <p:sp>
        <p:nvSpPr>
          <p:cNvPr id="6" name="Content Placeholder 9">
            <a:extLst>
              <a:ext uri="{FF2B5EF4-FFF2-40B4-BE49-F238E27FC236}">
                <a16:creationId xmlns:a16="http://schemas.microsoft.com/office/drawing/2014/main" id="{F1E110AB-A56F-4549-917B-A04965F96483}"/>
              </a:ext>
            </a:extLst>
          </p:cNvPr>
          <p:cNvSpPr txBox="1">
            <a:spLocks/>
          </p:cNvSpPr>
          <p:nvPr/>
        </p:nvSpPr>
        <p:spPr>
          <a:xfrm>
            <a:off x="2043114" y="1461420"/>
            <a:ext cx="8168001" cy="1623535"/>
          </a:xfrm>
          <a:prstGeom prst="rect">
            <a:avLst/>
          </a:prstGeom>
        </p:spPr>
        <p:txBody>
          <a:bodyPr>
            <a:normAutofit/>
          </a:bodyPr>
          <a:lstStyle>
            <a:lvl1pPr marL="342900" indent="-342900" algn="l" rtl="0" eaLnBrk="0" fontAlgn="base" hangingPunct="0">
              <a:lnSpc>
                <a:spcPct val="150000"/>
              </a:lnSpc>
              <a:spcBef>
                <a:spcPts val="1800"/>
              </a:spcBef>
              <a:spcAft>
                <a:spcPct val="0"/>
              </a:spcAft>
              <a:buClr>
                <a:srgbClr val="404040"/>
              </a:buClr>
              <a:defRPr>
                <a:solidFill>
                  <a:srgbClr val="595959"/>
                </a:solidFill>
                <a:latin typeface="Andes" panose="02000000000000000000" pitchFamily="50" charset="0"/>
                <a:ea typeface="MS PGothic" pitchFamily="34" charset="-128"/>
                <a:cs typeface="Arial"/>
              </a:defRPr>
            </a:lvl1pPr>
            <a:lvl2pPr marL="285750" indent="-285750" algn="l" rtl="0" eaLnBrk="0" fontAlgn="base" hangingPunct="0">
              <a:lnSpc>
                <a:spcPct val="110000"/>
              </a:lnSpc>
              <a:spcBef>
                <a:spcPct val="0"/>
              </a:spcBef>
              <a:spcAft>
                <a:spcPct val="0"/>
              </a:spcAft>
              <a:buClr>
                <a:srgbClr val="595959"/>
              </a:buClr>
              <a:buFont typeface="Arial" panose="020B0604020202020204" pitchFamily="34" charset="0"/>
              <a:buChar char="•"/>
              <a:defRPr>
                <a:solidFill>
                  <a:srgbClr val="595959"/>
                </a:solidFill>
                <a:latin typeface="Andes" panose="02000000000000000000" pitchFamily="50" charset="0"/>
                <a:ea typeface="MS PGothic" pitchFamily="34" charset="-128"/>
                <a:cs typeface="Arial"/>
              </a:defRPr>
            </a:lvl2pPr>
            <a:lvl3pPr marL="285750" indent="-285750" algn="l" rtl="0" eaLnBrk="0" fontAlgn="base" hangingPunct="0">
              <a:lnSpc>
                <a:spcPct val="110000"/>
              </a:lnSpc>
              <a:spcBef>
                <a:spcPct val="0"/>
              </a:spcBef>
              <a:spcAft>
                <a:spcPct val="0"/>
              </a:spcAft>
              <a:buClr>
                <a:schemeClr val="tx1"/>
              </a:buClr>
              <a:buFont typeface="Arial" panose="020B0604020202020204" pitchFamily="34" charset="0"/>
              <a:buChar char="•"/>
              <a:defRPr>
                <a:solidFill>
                  <a:schemeClr val="tx2"/>
                </a:solidFill>
                <a:latin typeface="Arial"/>
                <a:ea typeface="MS PGothic" pitchFamily="34" charset="-128"/>
                <a:cs typeface="Arial"/>
              </a:defRPr>
            </a:lvl3pPr>
            <a:lvl4pPr marL="831850" indent="-285750" algn="l" rtl="0" eaLnBrk="0" fontAlgn="base" hangingPunct="0">
              <a:lnSpc>
                <a:spcPct val="110000"/>
              </a:lnSpc>
              <a:spcBef>
                <a:spcPct val="0"/>
              </a:spcBef>
              <a:spcAft>
                <a:spcPct val="0"/>
              </a:spcAft>
              <a:buClr>
                <a:srgbClr val="595959"/>
              </a:buClr>
              <a:buFont typeface="Arial" panose="020B0604020202020204" pitchFamily="34" charset="0"/>
              <a:buChar char="•"/>
              <a:defRPr>
                <a:solidFill>
                  <a:srgbClr val="595959"/>
                </a:solidFill>
                <a:latin typeface="Andes" panose="02000000000000000000" pitchFamily="50" charset="0"/>
                <a:ea typeface="MS PGothic" pitchFamily="34" charset="-128"/>
                <a:cs typeface="Arial"/>
              </a:defRPr>
            </a:lvl4pPr>
            <a:lvl5pPr marL="1196975" indent="-285750" algn="l" rtl="0" eaLnBrk="0" fontAlgn="base" hangingPunct="0">
              <a:lnSpc>
                <a:spcPct val="110000"/>
              </a:lnSpc>
              <a:spcBef>
                <a:spcPct val="0"/>
              </a:spcBef>
              <a:spcAft>
                <a:spcPct val="0"/>
              </a:spcAft>
              <a:buClr>
                <a:srgbClr val="595959"/>
              </a:buClr>
              <a:buFont typeface="Arial" panose="020B0604020202020204" pitchFamily="34" charset="0"/>
              <a:buChar char="•"/>
              <a:defRPr>
                <a:solidFill>
                  <a:srgbClr val="595959"/>
                </a:solidFill>
                <a:latin typeface="Andes" panose="02000000000000000000" pitchFamily="50" charset="0"/>
                <a:ea typeface="MS PGothic" pitchFamily="34" charset="-128"/>
                <a:cs typeface="Arial"/>
              </a:defRPr>
            </a:lvl5pPr>
            <a:lvl6pPr marL="502920" indent="-228600" algn="l" rtl="0" fontAlgn="base">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Andes" panose="02000000000000000000" pitchFamily="50" charset="0"/>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a:lstStyle>
          <a:p>
            <a:pPr marL="0" indent="0" algn="ctr">
              <a:spcBef>
                <a:spcPts val="600"/>
              </a:spcBef>
              <a:spcAft>
                <a:spcPts val="600"/>
              </a:spcAft>
            </a:pPr>
            <a:r>
              <a:rPr lang="en-US" sz="3200" b="1" i="1" kern="0" dirty="0">
                <a:solidFill>
                  <a:srgbClr val="002345"/>
                </a:solidFill>
                <a:latin typeface="Avenir Next LT Pro" panose="020B0504020202020204" pitchFamily="34" charset="0"/>
              </a:rPr>
              <a:t>Innovating public administration through better data and empirics</a:t>
            </a:r>
          </a:p>
        </p:txBody>
      </p:sp>
      <p:sp>
        <p:nvSpPr>
          <p:cNvPr id="5" name="Content Placeholder 9">
            <a:extLst>
              <a:ext uri="{FF2B5EF4-FFF2-40B4-BE49-F238E27FC236}">
                <a16:creationId xmlns:a16="http://schemas.microsoft.com/office/drawing/2014/main" id="{F1E110AB-A56F-4549-917B-A04965F96483}"/>
              </a:ext>
            </a:extLst>
          </p:cNvPr>
          <p:cNvSpPr txBox="1">
            <a:spLocks/>
          </p:cNvSpPr>
          <p:nvPr/>
        </p:nvSpPr>
        <p:spPr>
          <a:xfrm>
            <a:off x="2043114" y="3288983"/>
            <a:ext cx="8168001" cy="3264088"/>
          </a:xfrm>
          <a:prstGeom prst="rect">
            <a:avLst/>
          </a:prstGeom>
        </p:spPr>
        <p:txBody>
          <a:bodyPr>
            <a:normAutofit fontScale="92500" lnSpcReduction="20000"/>
          </a:bodyPr>
          <a:lstStyle>
            <a:lvl1pPr marL="342900" indent="-342900" algn="l" rtl="0" eaLnBrk="0" fontAlgn="base" hangingPunct="0">
              <a:lnSpc>
                <a:spcPct val="150000"/>
              </a:lnSpc>
              <a:spcBef>
                <a:spcPts val="1800"/>
              </a:spcBef>
              <a:spcAft>
                <a:spcPct val="0"/>
              </a:spcAft>
              <a:buClr>
                <a:srgbClr val="404040"/>
              </a:buClr>
              <a:defRPr>
                <a:solidFill>
                  <a:srgbClr val="595959"/>
                </a:solidFill>
                <a:latin typeface="Andes" panose="02000000000000000000" pitchFamily="50" charset="0"/>
                <a:ea typeface="MS PGothic" pitchFamily="34" charset="-128"/>
                <a:cs typeface="Arial"/>
              </a:defRPr>
            </a:lvl1pPr>
            <a:lvl2pPr marL="285750" indent="-285750" algn="l" rtl="0" eaLnBrk="0" fontAlgn="base" hangingPunct="0">
              <a:lnSpc>
                <a:spcPct val="110000"/>
              </a:lnSpc>
              <a:spcBef>
                <a:spcPct val="0"/>
              </a:spcBef>
              <a:spcAft>
                <a:spcPct val="0"/>
              </a:spcAft>
              <a:buClr>
                <a:srgbClr val="595959"/>
              </a:buClr>
              <a:buFont typeface="Arial" panose="020B0604020202020204" pitchFamily="34" charset="0"/>
              <a:buChar char="•"/>
              <a:defRPr>
                <a:solidFill>
                  <a:srgbClr val="595959"/>
                </a:solidFill>
                <a:latin typeface="Andes" panose="02000000000000000000" pitchFamily="50" charset="0"/>
                <a:ea typeface="MS PGothic" pitchFamily="34" charset="-128"/>
                <a:cs typeface="Arial"/>
              </a:defRPr>
            </a:lvl2pPr>
            <a:lvl3pPr marL="285750" indent="-285750" algn="l" rtl="0" eaLnBrk="0" fontAlgn="base" hangingPunct="0">
              <a:lnSpc>
                <a:spcPct val="110000"/>
              </a:lnSpc>
              <a:spcBef>
                <a:spcPct val="0"/>
              </a:spcBef>
              <a:spcAft>
                <a:spcPct val="0"/>
              </a:spcAft>
              <a:buClr>
                <a:schemeClr val="tx1"/>
              </a:buClr>
              <a:buFont typeface="Arial" panose="020B0604020202020204" pitchFamily="34" charset="0"/>
              <a:buChar char="•"/>
              <a:defRPr>
                <a:solidFill>
                  <a:schemeClr val="tx2"/>
                </a:solidFill>
                <a:latin typeface="Arial"/>
                <a:ea typeface="MS PGothic" pitchFamily="34" charset="-128"/>
                <a:cs typeface="Arial"/>
              </a:defRPr>
            </a:lvl3pPr>
            <a:lvl4pPr marL="831850" indent="-285750" algn="l" rtl="0" eaLnBrk="0" fontAlgn="base" hangingPunct="0">
              <a:lnSpc>
                <a:spcPct val="110000"/>
              </a:lnSpc>
              <a:spcBef>
                <a:spcPct val="0"/>
              </a:spcBef>
              <a:spcAft>
                <a:spcPct val="0"/>
              </a:spcAft>
              <a:buClr>
                <a:srgbClr val="595959"/>
              </a:buClr>
              <a:buFont typeface="Arial" panose="020B0604020202020204" pitchFamily="34" charset="0"/>
              <a:buChar char="•"/>
              <a:defRPr>
                <a:solidFill>
                  <a:srgbClr val="595959"/>
                </a:solidFill>
                <a:latin typeface="Andes" panose="02000000000000000000" pitchFamily="50" charset="0"/>
                <a:ea typeface="MS PGothic" pitchFamily="34" charset="-128"/>
                <a:cs typeface="Arial"/>
              </a:defRPr>
            </a:lvl4pPr>
            <a:lvl5pPr marL="1196975" indent="-285750" algn="l" rtl="0" eaLnBrk="0" fontAlgn="base" hangingPunct="0">
              <a:lnSpc>
                <a:spcPct val="110000"/>
              </a:lnSpc>
              <a:spcBef>
                <a:spcPct val="0"/>
              </a:spcBef>
              <a:spcAft>
                <a:spcPct val="0"/>
              </a:spcAft>
              <a:buClr>
                <a:srgbClr val="595959"/>
              </a:buClr>
              <a:buFont typeface="Arial" panose="020B0604020202020204" pitchFamily="34" charset="0"/>
              <a:buChar char="•"/>
              <a:defRPr>
                <a:solidFill>
                  <a:srgbClr val="595959"/>
                </a:solidFill>
                <a:latin typeface="Andes" panose="02000000000000000000" pitchFamily="50" charset="0"/>
                <a:ea typeface="MS PGothic" pitchFamily="34" charset="-128"/>
                <a:cs typeface="Arial"/>
              </a:defRPr>
            </a:lvl5pPr>
            <a:lvl6pPr marL="502920" indent="-228600" algn="l" rtl="0" fontAlgn="base">
              <a:spcBef>
                <a:spcPct val="20000"/>
              </a:spcBef>
              <a:spcAft>
                <a:spcPct val="0"/>
              </a:spcAft>
              <a:buClr>
                <a:schemeClr val="tx2">
                  <a:lumMod val="65000"/>
                  <a:lumOff val="35000"/>
                </a:schemeClr>
              </a:buClr>
              <a:buFont typeface="Arial"/>
              <a:buChar char="•"/>
              <a:defRPr sz="1800">
                <a:solidFill>
                  <a:schemeClr val="tx2">
                    <a:lumMod val="65000"/>
                    <a:lumOff val="35000"/>
                  </a:schemeClr>
                </a:solidFill>
                <a:latin typeface="Andes" panose="02000000000000000000" pitchFamily="50" charset="0"/>
              </a:defRPr>
            </a:lvl6pPr>
            <a:lvl7pPr marL="2971800" indent="-228600" algn="l" rtl="0" fontAlgn="base">
              <a:spcBef>
                <a:spcPct val="20000"/>
              </a:spcBef>
              <a:spcAft>
                <a:spcPct val="0"/>
              </a:spcAft>
              <a:buClr>
                <a:srgbClr val="00783C"/>
              </a:buClr>
              <a:buChar char="»"/>
              <a:defRPr sz="1600">
                <a:solidFill>
                  <a:schemeClr val="tx1"/>
                </a:solidFill>
                <a:latin typeface="+mn-lt"/>
              </a:defRPr>
            </a:lvl7pPr>
            <a:lvl8pPr marL="3429000" indent="-228600" algn="l" rtl="0" fontAlgn="base">
              <a:spcBef>
                <a:spcPct val="20000"/>
              </a:spcBef>
              <a:spcAft>
                <a:spcPct val="0"/>
              </a:spcAft>
              <a:buClr>
                <a:srgbClr val="00783C"/>
              </a:buClr>
              <a:buChar char="»"/>
              <a:defRPr sz="1600">
                <a:solidFill>
                  <a:schemeClr val="tx1"/>
                </a:solidFill>
                <a:latin typeface="+mn-lt"/>
              </a:defRPr>
            </a:lvl8pPr>
            <a:lvl9pPr marL="3886200" indent="-228600" algn="l" rtl="0" fontAlgn="base">
              <a:spcBef>
                <a:spcPct val="20000"/>
              </a:spcBef>
              <a:spcAft>
                <a:spcPct val="0"/>
              </a:spcAft>
              <a:buClr>
                <a:srgbClr val="00783C"/>
              </a:buClr>
              <a:buChar char="»"/>
              <a:defRPr sz="1600">
                <a:solidFill>
                  <a:schemeClr val="tx1"/>
                </a:solidFill>
                <a:latin typeface="+mn-lt"/>
              </a:defRPr>
            </a:lvl9pPr>
          </a:lstStyle>
          <a:p>
            <a:pPr lvl="2" algn="just">
              <a:spcBef>
                <a:spcPts val="600"/>
              </a:spcBef>
              <a:spcAft>
                <a:spcPts val="600"/>
              </a:spcAft>
              <a:buClr>
                <a:srgbClr val="002345"/>
              </a:buClr>
            </a:pPr>
            <a:r>
              <a:rPr lang="en-US" sz="3600" kern="0" dirty="0">
                <a:solidFill>
                  <a:srgbClr val="002345"/>
                </a:solidFill>
                <a:latin typeface="Avenir Next LT Pro" panose="020B0504020202020204" pitchFamily="34" charset="0"/>
              </a:rPr>
              <a:t>Working inside and always with government</a:t>
            </a:r>
          </a:p>
          <a:p>
            <a:pPr lvl="2" algn="just">
              <a:spcBef>
                <a:spcPts val="600"/>
              </a:spcBef>
              <a:spcAft>
                <a:spcPts val="600"/>
              </a:spcAft>
              <a:buClr>
                <a:srgbClr val="002345"/>
              </a:buClr>
            </a:pPr>
            <a:r>
              <a:rPr lang="en-US" sz="3600" kern="0" dirty="0">
                <a:solidFill>
                  <a:srgbClr val="002345"/>
                </a:solidFill>
                <a:latin typeface="Avenir Next LT Pro" panose="020B0504020202020204" pitchFamily="34" charset="0"/>
              </a:rPr>
              <a:t>Generating a culture of empiricism for personnel management</a:t>
            </a:r>
          </a:p>
          <a:p>
            <a:pPr lvl="2" algn="just">
              <a:spcBef>
                <a:spcPts val="600"/>
              </a:spcBef>
              <a:spcAft>
                <a:spcPts val="600"/>
              </a:spcAft>
              <a:buClr>
                <a:srgbClr val="002345"/>
              </a:buClr>
            </a:pPr>
            <a:r>
              <a:rPr lang="en-US" sz="3600" kern="0" dirty="0">
                <a:solidFill>
                  <a:srgbClr val="002345"/>
                </a:solidFill>
                <a:latin typeface="Avenir Next LT Pro" panose="020B0504020202020204" pitchFamily="34" charset="0"/>
              </a:rPr>
              <a:t>Developing a responsive data and analysis architecture</a:t>
            </a:r>
          </a:p>
        </p:txBody>
      </p:sp>
      <p:pic>
        <p:nvPicPr>
          <p:cNvPr id="11" name="Google Shape;76;p1">
            <a:extLst>
              <a:ext uri="{FF2B5EF4-FFF2-40B4-BE49-F238E27FC236}">
                <a16:creationId xmlns:a16="http://schemas.microsoft.com/office/drawing/2014/main" id="{93B05432-0699-4948-BB47-97CDEDE90B07}"/>
              </a:ext>
            </a:extLst>
          </p:cNvPr>
          <p:cNvPicPr/>
          <p:nvPr/>
        </p:nvPicPr>
        <p:blipFill rotWithShape="1">
          <a:blip r:embed="rId3">
            <a:alphaModFix/>
          </a:blip>
          <a:srcRect/>
          <a:stretch/>
        </p:blipFill>
        <p:spPr>
          <a:xfrm>
            <a:off x="8197580" y="6130343"/>
            <a:ext cx="1381261" cy="570640"/>
          </a:xfrm>
          <a:prstGeom prst="rect">
            <a:avLst/>
          </a:prstGeom>
          <a:noFill/>
          <a:ln>
            <a:noFill/>
          </a:ln>
        </p:spPr>
      </p:pic>
      <p:pic>
        <p:nvPicPr>
          <p:cNvPr id="12" name="Google Shape;77;p1">
            <a:extLst>
              <a:ext uri="{FF2B5EF4-FFF2-40B4-BE49-F238E27FC236}">
                <a16:creationId xmlns:a16="http://schemas.microsoft.com/office/drawing/2014/main" id="{79BBA807-F4F8-4653-9370-B5F78F9EDCED}"/>
              </a:ext>
            </a:extLst>
          </p:cNvPr>
          <p:cNvPicPr/>
          <p:nvPr/>
        </p:nvPicPr>
        <p:blipFill>
          <a:blip r:embed="rId4">
            <a:alphaModFix/>
          </a:blip>
          <a:stretch>
            <a:fillRect/>
          </a:stretch>
        </p:blipFill>
        <p:spPr>
          <a:xfrm>
            <a:off x="9578840" y="6296079"/>
            <a:ext cx="764124" cy="404905"/>
          </a:xfrm>
          <a:prstGeom prst="rect">
            <a:avLst/>
          </a:prstGeom>
          <a:noFill/>
          <a:ln>
            <a:noFill/>
          </a:ln>
        </p:spPr>
      </p:pic>
    </p:spTree>
    <p:extLst>
      <p:ext uri="{BB962C8B-B14F-4D97-AF65-F5344CB8AC3E}">
        <p14:creationId xmlns:p14="http://schemas.microsoft.com/office/powerpoint/2010/main" val="4025444635"/>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BG-Any_Logo">
  <a:themeElements>
    <a:clrScheme name="World Bank">
      <a:dk1>
        <a:srgbClr val="002345"/>
      </a:dk1>
      <a:lt1>
        <a:sysClr val="window" lastClr="FFFFFF"/>
      </a:lt1>
      <a:dk2>
        <a:srgbClr val="000000"/>
      </a:dk2>
      <a:lt2>
        <a:srgbClr val="00ADE4"/>
      </a:lt2>
      <a:accent1>
        <a:srgbClr val="000000"/>
      </a:accent1>
      <a:accent2>
        <a:srgbClr val="7F7F7F"/>
      </a:accent2>
      <a:accent3>
        <a:srgbClr val="00ADE4"/>
      </a:accent3>
      <a:accent4>
        <a:srgbClr val="021F43"/>
      </a:accent4>
      <a:accent5>
        <a:srgbClr val="006450"/>
      </a:accent5>
      <a:accent6>
        <a:srgbClr val="F78D28"/>
      </a:accent6>
      <a:hlink>
        <a:srgbClr val="00AB51"/>
      </a:hlink>
      <a:folHlink>
        <a:srgbClr val="614776"/>
      </a:folHlink>
    </a:clrScheme>
    <a:fontScheme name="World Bank Arial">
      <a:majorFont>
        <a:latin typeface="Arial Bold"/>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115888" marR="0" indent="-115888" algn="l" defTabSz="914400" rtl="0" eaLnBrk="1" fontAlgn="base" latinLnBrk="0" hangingPunct="1">
          <a:lnSpc>
            <a:spcPct val="100000"/>
          </a:lnSpc>
          <a:spcBef>
            <a:spcPct val="50000"/>
          </a:spcBef>
          <a:spcAft>
            <a:spcPct val="0"/>
          </a:spcAft>
          <a:buClrTx/>
          <a:buSzTx/>
          <a:buFontTx/>
          <a:buChar char="•"/>
          <a:tabLst/>
          <a:defRPr kumimoji="0" lang="en-US" sz="1300" b="0" i="0" u="none" strike="noStrike" cap="none" normalizeH="0" baseline="0" smtClean="0">
            <a:ln>
              <a:noFill/>
            </a:ln>
            <a:solidFill>
              <a:schemeClr val="tx1"/>
            </a:solidFill>
            <a:effectLst/>
            <a:latin typeface="Trebuchet MS" pitchFamily="34" charset="0"/>
            <a:cs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WBG-Any_Logo.pot [Read-Only] [Compatibility Mode]" id="{FB139154-ADCD-4D00-BE69-875DE9E67498}" vid="{3AF4451B-7D7A-4CCE-B66D-55097067AE6C}"/>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Academic Business Relations for Innovation</Template>
  <TotalTime>21</TotalTime>
  <Words>3495</Words>
  <Application>Microsoft Office PowerPoint</Application>
  <PresentationFormat>Breedbeeld</PresentationFormat>
  <Paragraphs>327</Paragraphs>
  <Slides>37</Slides>
  <Notes>31</Notes>
  <HiddenSlides>0</HiddenSlides>
  <MMClips>0</MMClips>
  <ScaleCrop>false</ScaleCrop>
  <HeadingPairs>
    <vt:vector size="6" baseType="variant">
      <vt:variant>
        <vt:lpstr>Gebruikte lettertypen</vt:lpstr>
      </vt:variant>
      <vt:variant>
        <vt:i4>14</vt:i4>
      </vt:variant>
      <vt:variant>
        <vt:lpstr>Thema</vt:lpstr>
      </vt:variant>
      <vt:variant>
        <vt:i4>3</vt:i4>
      </vt:variant>
      <vt:variant>
        <vt:lpstr>Diatitels</vt:lpstr>
      </vt:variant>
      <vt:variant>
        <vt:i4>37</vt:i4>
      </vt:variant>
    </vt:vector>
  </HeadingPairs>
  <TitlesOfParts>
    <vt:vector size="54" baseType="lpstr">
      <vt:lpstr>ＭＳ Ｐゴシック</vt:lpstr>
      <vt:lpstr>ＭＳ Ｐゴシック</vt:lpstr>
      <vt:lpstr>Andes</vt:lpstr>
      <vt:lpstr>Andes ExtraLight</vt:lpstr>
      <vt:lpstr>Arial</vt:lpstr>
      <vt:lpstr>Arial Bold</vt:lpstr>
      <vt:lpstr>Avenir Next LT Pro</vt:lpstr>
      <vt:lpstr>Calibri</vt:lpstr>
      <vt:lpstr>Calibri Light</vt:lpstr>
      <vt:lpstr>Garamond</vt:lpstr>
      <vt:lpstr>Tahoma</vt:lpstr>
      <vt:lpstr>Times New Roman</vt:lpstr>
      <vt:lpstr>Trebuchet MS</vt:lpstr>
      <vt:lpstr>Wingdings</vt:lpstr>
      <vt:lpstr>Kantoorthema</vt:lpstr>
      <vt:lpstr>Office Theme</vt:lpstr>
      <vt:lpstr>1_WBG-Any_Logo</vt:lpstr>
      <vt:lpstr>PowerPoint-presentatie</vt:lpstr>
      <vt:lpstr>PowerPoint-presentatie</vt:lpstr>
      <vt:lpstr>PowerPoint-presentatie</vt:lpstr>
      <vt:lpstr>INNOVATING  PUBLIC ADMINISTRATION  USING DATA</vt:lpstr>
      <vt:lpstr>THE DATA REVOLUTION</vt:lpstr>
      <vt:lpstr>designing data-driven institutions</vt:lpstr>
      <vt:lpstr>Data for public administration</vt:lpstr>
      <vt:lpstr>PowerPoint-presentatie</vt:lpstr>
      <vt:lpstr>the Bureaucracy Lab</vt:lpstr>
      <vt:lpstr>What do we do?</vt:lpstr>
      <vt:lpstr>QUALITY OF MANAGEMENT VARIES ACROSS ORGANIZATIONS…</vt:lpstr>
      <vt:lpstr>…AND PRODUCTIVITY DOES TOO.</vt:lpstr>
      <vt:lpstr>Experimentation FOR INNOVATION</vt:lpstr>
      <vt:lpstr>CAPACITY-BUILDING IN GHANA</vt:lpstr>
      <vt:lpstr>EU public administration productivity</vt:lpstr>
      <vt:lpstr>EU public administration productivity</vt:lpstr>
      <vt:lpstr>PERFORMANCE DASHBOARDS in Estonia</vt:lpstr>
      <vt:lpstr>Thank YOU for your attention.</vt:lpstr>
      <vt:lpstr>INFORMATION PROVISION IN ETHIOPIA</vt:lpstr>
      <vt:lpstr>PowerPoint-presentatie</vt:lpstr>
      <vt:lpstr>Evidence-Based Policymaking: A New Global Divide? </vt:lpstr>
      <vt:lpstr>This presentation</vt:lpstr>
      <vt:lpstr>Canada</vt:lpstr>
      <vt:lpstr>Canada</vt:lpstr>
      <vt:lpstr>USA</vt:lpstr>
      <vt:lpstr>USA</vt:lpstr>
      <vt:lpstr>Netherlands</vt:lpstr>
      <vt:lpstr>United Kingdom</vt:lpstr>
      <vt:lpstr>The UK</vt:lpstr>
      <vt:lpstr>Trans-country Initiatives</vt:lpstr>
      <vt:lpstr>Globally</vt:lpstr>
      <vt:lpstr>Case 1</vt:lpstr>
      <vt:lpstr>Case 2</vt:lpstr>
      <vt:lpstr>Is it only “developing” countries?</vt:lpstr>
      <vt:lpstr>There is a global gap!</vt:lpstr>
      <vt:lpstr>My question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Youssef Ramadan</dc:creator>
  <cp:lastModifiedBy>Youssef Ramadan</cp:lastModifiedBy>
  <cp:revision>3</cp:revision>
  <dcterms:created xsi:type="dcterms:W3CDTF">2021-06-30T09:45:32Z</dcterms:created>
  <dcterms:modified xsi:type="dcterms:W3CDTF">2021-06-30T10:07:09Z</dcterms:modified>
</cp:coreProperties>
</file>